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2" r:id="rId4"/>
    <p:sldMasterId id="2147483840" r:id="rId5"/>
  </p:sldMasterIdLst>
  <p:notesMasterIdLst>
    <p:notesMasterId r:id="rId19"/>
  </p:notesMasterIdLst>
  <p:handoutMasterIdLst>
    <p:handoutMasterId r:id="rId20"/>
  </p:handoutMasterIdLst>
  <p:sldIdLst>
    <p:sldId id="256" r:id="rId6"/>
    <p:sldId id="273" r:id="rId7"/>
    <p:sldId id="266" r:id="rId8"/>
    <p:sldId id="265" r:id="rId9"/>
    <p:sldId id="258" r:id="rId10"/>
    <p:sldId id="259" r:id="rId11"/>
    <p:sldId id="267" r:id="rId12"/>
    <p:sldId id="269" r:id="rId13"/>
    <p:sldId id="270" r:id="rId14"/>
    <p:sldId id="271" r:id="rId15"/>
    <p:sldId id="268" r:id="rId16"/>
    <p:sldId id="272" r:id="rId17"/>
    <p:sldId id="263" r:id="rId18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1AC96-A0AA-4660-B058-B362F338967F}" v="1513" dt="2021-11-05T11:18:50.328"/>
    <p1510:client id="{7DF5A790-CCC6-411D-897C-C67493573C4C}" v="418" dt="2021-11-04T17:13:38.189"/>
    <p1510:client id="{B1CA0DD7-B15E-498E-9F47-65B734DB09C3}" v="161" dt="2021-11-04T18:27:59.810"/>
    <p1510:client id="{B6CA243C-BA18-4EEE-86CC-9E04F6E43FAE}" v="4" dt="2021-11-05T11:12:19.434"/>
    <p1510:client id="{D70E7180-A2F6-4506-B5D7-0C7AB66F141D}" v="395" dt="2021-11-04T18:58:59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398835-AC93-4D92-93CC-9B7047C0EEE8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D4F9E96-E4D1-40AE-81DE-2CE6F4EA5D67}">
      <dgm:prSet phldrT="[Texte]"/>
      <dgm:spPr/>
      <dgm:t>
        <a:bodyPr/>
        <a:lstStyle/>
        <a:p>
          <a:r>
            <a:rPr lang="fr-FR"/>
            <a:t>Content </a:t>
          </a:r>
          <a:r>
            <a:rPr lang="fr-FR" err="1"/>
            <a:t>loss</a:t>
          </a:r>
          <a:endParaRPr lang="fr-FR"/>
        </a:p>
      </dgm:t>
    </dgm:pt>
    <dgm:pt modelId="{CFECAE85-53EF-4F19-B1EB-F3A020AEE580}" type="parTrans" cxnId="{5477DBC1-CC03-4772-8807-96F036CEA9AB}">
      <dgm:prSet/>
      <dgm:spPr/>
      <dgm:t>
        <a:bodyPr/>
        <a:lstStyle/>
        <a:p>
          <a:endParaRPr lang="fr-FR"/>
        </a:p>
      </dgm:t>
    </dgm:pt>
    <dgm:pt modelId="{B6E283CC-291A-4FCF-9818-271776CBAE31}" type="sibTrans" cxnId="{5477DBC1-CC03-4772-8807-96F036CEA9AB}">
      <dgm:prSet/>
      <dgm:spPr/>
      <dgm:t>
        <a:bodyPr/>
        <a:lstStyle/>
        <a:p>
          <a:endParaRPr lang="fr-FR"/>
        </a:p>
      </dgm:t>
    </dgm:pt>
    <dgm:pt modelId="{D16D02E0-E7E2-4184-B37E-7EC023AB5CF2}">
      <dgm:prSet phldrT="[Texte]" custT="1"/>
      <dgm:spPr/>
      <dgm:t>
        <a:bodyPr/>
        <a:lstStyle/>
        <a:p>
          <a:r>
            <a:rPr lang="fr-FR" sz="2000"/>
            <a:t>Classique, ressemble au MSE</a:t>
          </a:r>
        </a:p>
      </dgm:t>
    </dgm:pt>
    <dgm:pt modelId="{A0EBA5AF-866F-46C9-815A-63FC946E6607}" type="parTrans" cxnId="{03A77995-9281-4122-B563-262BD83DE5BB}">
      <dgm:prSet/>
      <dgm:spPr/>
      <dgm:t>
        <a:bodyPr/>
        <a:lstStyle/>
        <a:p>
          <a:endParaRPr lang="fr-FR"/>
        </a:p>
      </dgm:t>
    </dgm:pt>
    <dgm:pt modelId="{CDA38937-C1E8-47D2-A00A-D2B424EDFDD9}" type="sibTrans" cxnId="{03A77995-9281-4122-B563-262BD83DE5BB}">
      <dgm:prSet/>
      <dgm:spPr/>
      <dgm:t>
        <a:bodyPr/>
        <a:lstStyle/>
        <a:p>
          <a:endParaRPr lang="fr-FR"/>
        </a:p>
      </dgm:t>
    </dgm:pt>
    <dgm:pt modelId="{CEC15EC8-8437-444C-A52D-38BF63AF7CAB}">
      <dgm:prSet phldrT="[Texte]" custT="1"/>
      <dgm:spPr/>
      <dgm:t>
        <a:bodyPr/>
        <a:lstStyle/>
        <a:p>
          <a:r>
            <a:rPr lang="fr-FR" sz="2000"/>
            <a:t>Différence en entre l’image de contenu et l’image générée</a:t>
          </a:r>
        </a:p>
      </dgm:t>
    </dgm:pt>
    <dgm:pt modelId="{324E31C8-EB0C-4A6B-8369-4C93BCCAAF59}" type="parTrans" cxnId="{EEA7D948-6A5D-4748-A818-3C445F50DB2D}">
      <dgm:prSet/>
      <dgm:spPr/>
      <dgm:t>
        <a:bodyPr/>
        <a:lstStyle/>
        <a:p>
          <a:endParaRPr lang="fr-FR"/>
        </a:p>
      </dgm:t>
    </dgm:pt>
    <dgm:pt modelId="{01BF3454-06D6-4114-B256-4CA11E2BF7D8}" type="sibTrans" cxnId="{EEA7D948-6A5D-4748-A818-3C445F50DB2D}">
      <dgm:prSet/>
      <dgm:spPr/>
      <dgm:t>
        <a:bodyPr/>
        <a:lstStyle/>
        <a:p>
          <a:endParaRPr lang="fr-FR"/>
        </a:p>
      </dgm:t>
    </dgm:pt>
    <dgm:pt modelId="{FB323698-B003-495E-82E7-13260989EF56}">
      <dgm:prSet phldrT="[Texte]"/>
      <dgm:spPr/>
      <dgm:t>
        <a:bodyPr/>
        <a:lstStyle/>
        <a:p>
          <a:r>
            <a:rPr lang="fr-FR"/>
            <a:t>Style </a:t>
          </a:r>
          <a:r>
            <a:rPr lang="fr-FR" err="1"/>
            <a:t>loss</a:t>
          </a:r>
          <a:endParaRPr lang="fr-FR"/>
        </a:p>
      </dgm:t>
    </dgm:pt>
    <dgm:pt modelId="{6C3391F6-036B-44C5-8FF4-EEA35DE132B3}" type="parTrans" cxnId="{0512B014-1DC3-4C08-BA75-85A030A984C1}">
      <dgm:prSet/>
      <dgm:spPr/>
      <dgm:t>
        <a:bodyPr/>
        <a:lstStyle/>
        <a:p>
          <a:endParaRPr lang="fr-FR"/>
        </a:p>
      </dgm:t>
    </dgm:pt>
    <dgm:pt modelId="{0383E585-29E2-4C7B-BF46-3F3B983830BF}" type="sibTrans" cxnId="{0512B014-1DC3-4C08-BA75-85A030A984C1}">
      <dgm:prSet/>
      <dgm:spPr/>
      <dgm:t>
        <a:bodyPr/>
        <a:lstStyle/>
        <a:p>
          <a:endParaRPr lang="fr-FR"/>
        </a:p>
      </dgm:t>
    </dgm:pt>
    <dgm:pt modelId="{CD590467-A3A9-49BE-AF22-F4B6722423F2}">
      <dgm:prSet phldrT="[Texte]" custT="1"/>
      <dgm:spPr/>
      <dgm:t>
        <a:bodyPr/>
        <a:lstStyle/>
        <a:p>
          <a:r>
            <a:rPr lang="fr-FR" sz="2000"/>
            <a:t>Transformation en Matrice de gram</a:t>
          </a:r>
        </a:p>
      </dgm:t>
    </dgm:pt>
    <dgm:pt modelId="{E8C07267-E062-4503-8461-8C237DF0DC18}" type="parTrans" cxnId="{01FB0F45-59B0-419C-A7C6-C002A870FFD4}">
      <dgm:prSet/>
      <dgm:spPr/>
      <dgm:t>
        <a:bodyPr/>
        <a:lstStyle/>
        <a:p>
          <a:endParaRPr lang="fr-FR"/>
        </a:p>
      </dgm:t>
    </dgm:pt>
    <dgm:pt modelId="{2C7E785D-D55A-433F-A2C3-A7CFC0DFFF08}" type="sibTrans" cxnId="{01FB0F45-59B0-419C-A7C6-C002A870FFD4}">
      <dgm:prSet/>
      <dgm:spPr/>
      <dgm:t>
        <a:bodyPr/>
        <a:lstStyle/>
        <a:p>
          <a:endParaRPr lang="fr-FR"/>
        </a:p>
      </dgm:t>
    </dgm:pt>
    <dgm:pt modelId="{63E6925E-5611-4667-9E74-000516E20861}">
      <dgm:prSet phldrT="[Texte]"/>
      <dgm:spPr/>
      <dgm:t>
        <a:bodyPr/>
        <a:lstStyle/>
        <a:p>
          <a:endParaRPr lang="fr-FR" sz="2300"/>
        </a:p>
      </dgm:t>
    </dgm:pt>
    <dgm:pt modelId="{0823AF7D-75F7-400A-ADF2-E2861F62D739}" type="parTrans" cxnId="{0161907E-2EF9-4FED-9784-20D9BBE4979D}">
      <dgm:prSet/>
      <dgm:spPr/>
      <dgm:t>
        <a:bodyPr/>
        <a:lstStyle/>
        <a:p>
          <a:endParaRPr lang="fr-FR"/>
        </a:p>
      </dgm:t>
    </dgm:pt>
    <dgm:pt modelId="{DE668052-DBB9-42C4-BD3A-AE9E733C2935}" type="sibTrans" cxnId="{0161907E-2EF9-4FED-9784-20D9BBE4979D}">
      <dgm:prSet/>
      <dgm:spPr/>
      <dgm:t>
        <a:bodyPr/>
        <a:lstStyle/>
        <a:p>
          <a:endParaRPr lang="fr-FR"/>
        </a:p>
      </dgm:t>
    </dgm:pt>
    <dgm:pt modelId="{2F86CFBE-7382-4B3E-81C5-8C5239F051E0}">
      <dgm:prSet phldrT="[Texte]"/>
      <dgm:spPr/>
      <dgm:t>
        <a:bodyPr/>
        <a:lstStyle/>
        <a:p>
          <a:r>
            <a:rPr lang="fr-FR"/>
            <a:t>Total variation </a:t>
          </a:r>
          <a:r>
            <a:rPr lang="fr-FR" err="1"/>
            <a:t>loss</a:t>
          </a:r>
          <a:endParaRPr lang="fr-FR"/>
        </a:p>
      </dgm:t>
    </dgm:pt>
    <dgm:pt modelId="{0A43E15F-7186-4329-99D4-8B018062C169}" type="parTrans" cxnId="{4D3014A7-A32C-4CEA-AA86-7E4E3A216882}">
      <dgm:prSet/>
      <dgm:spPr/>
      <dgm:t>
        <a:bodyPr/>
        <a:lstStyle/>
        <a:p>
          <a:endParaRPr lang="fr-FR"/>
        </a:p>
      </dgm:t>
    </dgm:pt>
    <dgm:pt modelId="{C3FE65DC-58A5-4488-A0A2-B79F033010FA}" type="sibTrans" cxnId="{4D3014A7-A32C-4CEA-AA86-7E4E3A216882}">
      <dgm:prSet/>
      <dgm:spPr/>
      <dgm:t>
        <a:bodyPr/>
        <a:lstStyle/>
        <a:p>
          <a:endParaRPr lang="fr-FR"/>
        </a:p>
      </dgm:t>
    </dgm:pt>
    <dgm:pt modelId="{3C34EE2D-6097-45B8-81B8-348839D2BE5E}">
      <dgm:prSet phldrT="[Texte]" custT="1"/>
      <dgm:spPr/>
      <dgm:t>
        <a:bodyPr/>
        <a:lstStyle/>
        <a:p>
          <a:r>
            <a:rPr lang="fr-FR" sz="2000"/>
            <a:t>Réduire les bruits à hautes fréquences</a:t>
          </a:r>
        </a:p>
      </dgm:t>
    </dgm:pt>
    <dgm:pt modelId="{2103F298-EBFB-4CA2-9B53-8390D5DE9908}" type="parTrans" cxnId="{3CDFDB22-9814-4114-95CA-D5C0885EDA8C}">
      <dgm:prSet/>
      <dgm:spPr/>
      <dgm:t>
        <a:bodyPr/>
        <a:lstStyle/>
        <a:p>
          <a:endParaRPr lang="fr-FR"/>
        </a:p>
      </dgm:t>
    </dgm:pt>
    <dgm:pt modelId="{9446224F-CB4D-410D-B7E6-8932AB843CAA}" type="sibTrans" cxnId="{3CDFDB22-9814-4114-95CA-D5C0885EDA8C}">
      <dgm:prSet/>
      <dgm:spPr/>
      <dgm:t>
        <a:bodyPr/>
        <a:lstStyle/>
        <a:p>
          <a:endParaRPr lang="fr-FR"/>
        </a:p>
      </dgm:t>
    </dgm:pt>
    <dgm:pt modelId="{F2A7F08C-73EF-47FB-A434-F3C22927DF87}">
      <dgm:prSet phldrT="[Texte]" custT="1"/>
      <dgm:spPr/>
      <dgm:t>
        <a:bodyPr/>
        <a:lstStyle/>
        <a:p>
          <a:r>
            <a:rPr lang="fr-FR" sz="2000"/>
            <a:t>Calcul la différence entre un pixel et ses voisins</a:t>
          </a:r>
        </a:p>
      </dgm:t>
    </dgm:pt>
    <dgm:pt modelId="{D1394EFC-BD88-4C96-9F31-B095465F7E92}" type="parTrans" cxnId="{E94D46F8-57D4-4A7F-9461-334EEC491429}">
      <dgm:prSet/>
      <dgm:spPr/>
      <dgm:t>
        <a:bodyPr/>
        <a:lstStyle/>
        <a:p>
          <a:endParaRPr lang="fr-FR"/>
        </a:p>
      </dgm:t>
    </dgm:pt>
    <dgm:pt modelId="{55B6E9E8-AB43-43DB-B3E0-5BB4E7231EA5}" type="sibTrans" cxnId="{E94D46F8-57D4-4A7F-9461-334EEC491429}">
      <dgm:prSet/>
      <dgm:spPr/>
      <dgm:t>
        <a:bodyPr/>
        <a:lstStyle/>
        <a:p>
          <a:endParaRPr lang="fr-FR"/>
        </a:p>
      </dgm:t>
    </dgm:pt>
    <dgm:pt modelId="{26072F03-EED2-4B4A-BE27-3D372F4CD7CF}">
      <dgm:prSet phldrT="[Texte]" custT="1"/>
      <dgm:spPr/>
      <dgm:t>
        <a:bodyPr/>
        <a:lstStyle/>
        <a:p>
          <a:r>
            <a:rPr lang="fr-FR" sz="2000"/>
            <a:t>Différence entre la matrice de gram de style et la matrice de gram de l’image générée</a:t>
          </a:r>
        </a:p>
      </dgm:t>
    </dgm:pt>
    <dgm:pt modelId="{826D95BF-BB65-4754-904A-96A3729A0EBB}" type="parTrans" cxnId="{23C3A12A-B6B0-437D-8316-6FDED87A8A84}">
      <dgm:prSet/>
      <dgm:spPr/>
      <dgm:t>
        <a:bodyPr/>
        <a:lstStyle/>
        <a:p>
          <a:endParaRPr lang="fr-FR"/>
        </a:p>
      </dgm:t>
    </dgm:pt>
    <dgm:pt modelId="{89AC37A1-6C48-45FD-8D31-A10CC5F8AE66}" type="sibTrans" cxnId="{23C3A12A-B6B0-437D-8316-6FDED87A8A84}">
      <dgm:prSet/>
      <dgm:spPr/>
      <dgm:t>
        <a:bodyPr/>
        <a:lstStyle/>
        <a:p>
          <a:endParaRPr lang="fr-FR"/>
        </a:p>
      </dgm:t>
    </dgm:pt>
    <dgm:pt modelId="{FE184029-AC1A-4B57-B54D-12CBEDBE45D2}" type="pres">
      <dgm:prSet presAssocID="{AD398835-AC93-4D92-93CC-9B7047C0EEE8}" presName="Name0" presStyleCnt="0">
        <dgm:presLayoutVars>
          <dgm:dir/>
          <dgm:animLvl val="lvl"/>
          <dgm:resizeHandles val="exact"/>
        </dgm:presLayoutVars>
      </dgm:prSet>
      <dgm:spPr/>
    </dgm:pt>
    <dgm:pt modelId="{A6F9E660-CB51-41AB-98C8-A6652CE9C79F}" type="pres">
      <dgm:prSet presAssocID="{9D4F9E96-E4D1-40AE-81DE-2CE6F4EA5D67}" presName="composite" presStyleCnt="0"/>
      <dgm:spPr/>
    </dgm:pt>
    <dgm:pt modelId="{A3E340C2-82C9-45E8-BC9C-AA19E2661712}" type="pres">
      <dgm:prSet presAssocID="{9D4F9E96-E4D1-40AE-81DE-2CE6F4EA5D6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68A2864-F880-4237-8BD0-02BCC81879D5}" type="pres">
      <dgm:prSet presAssocID="{9D4F9E96-E4D1-40AE-81DE-2CE6F4EA5D67}" presName="desTx" presStyleLbl="alignAccFollowNode1" presStyleIdx="0" presStyleCnt="3" custLinFactNeighborX="-43584" custLinFactNeighborY="-2788">
        <dgm:presLayoutVars>
          <dgm:bulletEnabled val="1"/>
        </dgm:presLayoutVars>
      </dgm:prSet>
      <dgm:spPr/>
    </dgm:pt>
    <dgm:pt modelId="{BDA273B3-1136-423F-85D0-9DA8158231E9}" type="pres">
      <dgm:prSet presAssocID="{B6E283CC-291A-4FCF-9818-271776CBAE31}" presName="space" presStyleCnt="0"/>
      <dgm:spPr/>
    </dgm:pt>
    <dgm:pt modelId="{967C2D06-734C-44FF-93E2-60C824281623}" type="pres">
      <dgm:prSet presAssocID="{FB323698-B003-495E-82E7-13260989EF56}" presName="composite" presStyleCnt="0"/>
      <dgm:spPr/>
    </dgm:pt>
    <dgm:pt modelId="{4FB265C2-270A-4E31-A98B-7EC09FE82DF7}" type="pres">
      <dgm:prSet presAssocID="{FB323698-B003-495E-82E7-13260989EF5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46F9508-3D66-4BED-B353-393FEDA3C2B3}" type="pres">
      <dgm:prSet presAssocID="{FB323698-B003-495E-82E7-13260989EF56}" presName="desTx" presStyleLbl="alignAccFollowNode1" presStyleIdx="1" presStyleCnt="3">
        <dgm:presLayoutVars>
          <dgm:bulletEnabled val="1"/>
        </dgm:presLayoutVars>
      </dgm:prSet>
      <dgm:spPr/>
    </dgm:pt>
    <dgm:pt modelId="{6B90902B-50FD-466A-A134-E72DD8B77B13}" type="pres">
      <dgm:prSet presAssocID="{0383E585-29E2-4C7B-BF46-3F3B983830BF}" presName="space" presStyleCnt="0"/>
      <dgm:spPr/>
    </dgm:pt>
    <dgm:pt modelId="{EDE61B04-7CE2-4A9D-9C14-7CC9D1413FC3}" type="pres">
      <dgm:prSet presAssocID="{2F86CFBE-7382-4B3E-81C5-8C5239F051E0}" presName="composite" presStyleCnt="0"/>
      <dgm:spPr/>
    </dgm:pt>
    <dgm:pt modelId="{6DA8395A-04E5-4C24-A325-1166F855357A}" type="pres">
      <dgm:prSet presAssocID="{2F86CFBE-7382-4B3E-81C5-8C5239F051E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DD5C3BB-3CE2-4923-A57E-0339B7505D40}" type="pres">
      <dgm:prSet presAssocID="{2F86CFBE-7382-4B3E-81C5-8C5239F051E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512B014-1DC3-4C08-BA75-85A030A984C1}" srcId="{AD398835-AC93-4D92-93CC-9B7047C0EEE8}" destId="{FB323698-B003-495E-82E7-13260989EF56}" srcOrd="1" destOrd="0" parTransId="{6C3391F6-036B-44C5-8FF4-EEA35DE132B3}" sibTransId="{0383E585-29E2-4C7B-BF46-3F3B983830BF}"/>
    <dgm:cxn modelId="{3CDFDB22-9814-4114-95CA-D5C0885EDA8C}" srcId="{2F86CFBE-7382-4B3E-81C5-8C5239F051E0}" destId="{3C34EE2D-6097-45B8-81B8-348839D2BE5E}" srcOrd="0" destOrd="0" parTransId="{2103F298-EBFB-4CA2-9B53-8390D5DE9908}" sibTransId="{9446224F-CB4D-410D-B7E6-8932AB843CAA}"/>
    <dgm:cxn modelId="{23C3A12A-B6B0-437D-8316-6FDED87A8A84}" srcId="{FB323698-B003-495E-82E7-13260989EF56}" destId="{26072F03-EED2-4B4A-BE27-3D372F4CD7CF}" srcOrd="1" destOrd="0" parTransId="{826D95BF-BB65-4754-904A-96A3729A0EBB}" sibTransId="{89AC37A1-6C48-45FD-8D31-A10CC5F8AE66}"/>
    <dgm:cxn modelId="{7EE84C3E-68EA-49A9-916A-6D6DCD163DDA}" type="presOf" srcId="{3C34EE2D-6097-45B8-81B8-348839D2BE5E}" destId="{9DD5C3BB-3CE2-4923-A57E-0339B7505D40}" srcOrd="0" destOrd="0" presId="urn:microsoft.com/office/officeart/2005/8/layout/hList1"/>
    <dgm:cxn modelId="{01FB0F45-59B0-419C-A7C6-C002A870FFD4}" srcId="{FB323698-B003-495E-82E7-13260989EF56}" destId="{CD590467-A3A9-49BE-AF22-F4B6722423F2}" srcOrd="0" destOrd="0" parTransId="{E8C07267-E062-4503-8461-8C237DF0DC18}" sibTransId="{2C7E785D-D55A-433F-A2C3-A7CFC0DFFF08}"/>
    <dgm:cxn modelId="{ECB21C65-9FB6-482F-BA25-BD7E4DB4E803}" type="presOf" srcId="{63E6925E-5611-4667-9E74-000516E20861}" destId="{946F9508-3D66-4BED-B353-393FEDA3C2B3}" srcOrd="0" destOrd="2" presId="urn:microsoft.com/office/officeart/2005/8/layout/hList1"/>
    <dgm:cxn modelId="{EEA7D948-6A5D-4748-A818-3C445F50DB2D}" srcId="{9D4F9E96-E4D1-40AE-81DE-2CE6F4EA5D67}" destId="{CEC15EC8-8437-444C-A52D-38BF63AF7CAB}" srcOrd="1" destOrd="0" parTransId="{324E31C8-EB0C-4A6B-8369-4C93BCCAAF59}" sibTransId="{01BF3454-06D6-4114-B256-4CA11E2BF7D8}"/>
    <dgm:cxn modelId="{F0B14F52-2681-4A32-8261-1810959B800D}" type="presOf" srcId="{26072F03-EED2-4B4A-BE27-3D372F4CD7CF}" destId="{946F9508-3D66-4BED-B353-393FEDA3C2B3}" srcOrd="0" destOrd="1" presId="urn:microsoft.com/office/officeart/2005/8/layout/hList1"/>
    <dgm:cxn modelId="{0161907E-2EF9-4FED-9784-20D9BBE4979D}" srcId="{FB323698-B003-495E-82E7-13260989EF56}" destId="{63E6925E-5611-4667-9E74-000516E20861}" srcOrd="2" destOrd="0" parTransId="{0823AF7D-75F7-400A-ADF2-E2861F62D739}" sibTransId="{DE668052-DBB9-42C4-BD3A-AE9E733C2935}"/>
    <dgm:cxn modelId="{E8521B8B-C661-498C-AA47-5C99A89949C5}" type="presOf" srcId="{2F86CFBE-7382-4B3E-81C5-8C5239F051E0}" destId="{6DA8395A-04E5-4C24-A325-1166F855357A}" srcOrd="0" destOrd="0" presId="urn:microsoft.com/office/officeart/2005/8/layout/hList1"/>
    <dgm:cxn modelId="{3302558E-82CB-4C18-ACFF-52735C6F444D}" type="presOf" srcId="{CEC15EC8-8437-444C-A52D-38BF63AF7CAB}" destId="{368A2864-F880-4237-8BD0-02BCC81879D5}" srcOrd="0" destOrd="1" presId="urn:microsoft.com/office/officeart/2005/8/layout/hList1"/>
    <dgm:cxn modelId="{7BDC5A8E-B223-4E07-B4E7-611A2BDA250A}" type="presOf" srcId="{F2A7F08C-73EF-47FB-A434-F3C22927DF87}" destId="{9DD5C3BB-3CE2-4923-A57E-0339B7505D40}" srcOrd="0" destOrd="1" presId="urn:microsoft.com/office/officeart/2005/8/layout/hList1"/>
    <dgm:cxn modelId="{80199794-B958-4E9D-93FD-FCC853525932}" type="presOf" srcId="{CD590467-A3A9-49BE-AF22-F4B6722423F2}" destId="{946F9508-3D66-4BED-B353-393FEDA3C2B3}" srcOrd="0" destOrd="0" presId="urn:microsoft.com/office/officeart/2005/8/layout/hList1"/>
    <dgm:cxn modelId="{03A77995-9281-4122-B563-262BD83DE5BB}" srcId="{9D4F9E96-E4D1-40AE-81DE-2CE6F4EA5D67}" destId="{D16D02E0-E7E2-4184-B37E-7EC023AB5CF2}" srcOrd="0" destOrd="0" parTransId="{A0EBA5AF-866F-46C9-815A-63FC946E6607}" sibTransId="{CDA38937-C1E8-47D2-A00A-D2B424EDFDD9}"/>
    <dgm:cxn modelId="{EA7EF995-4459-48B5-908D-724DFC957A40}" type="presOf" srcId="{9D4F9E96-E4D1-40AE-81DE-2CE6F4EA5D67}" destId="{A3E340C2-82C9-45E8-BC9C-AA19E2661712}" srcOrd="0" destOrd="0" presId="urn:microsoft.com/office/officeart/2005/8/layout/hList1"/>
    <dgm:cxn modelId="{4D3014A7-A32C-4CEA-AA86-7E4E3A216882}" srcId="{AD398835-AC93-4D92-93CC-9B7047C0EEE8}" destId="{2F86CFBE-7382-4B3E-81C5-8C5239F051E0}" srcOrd="2" destOrd="0" parTransId="{0A43E15F-7186-4329-99D4-8B018062C169}" sibTransId="{C3FE65DC-58A5-4488-A0A2-B79F033010FA}"/>
    <dgm:cxn modelId="{5477DBC1-CC03-4772-8807-96F036CEA9AB}" srcId="{AD398835-AC93-4D92-93CC-9B7047C0EEE8}" destId="{9D4F9E96-E4D1-40AE-81DE-2CE6F4EA5D67}" srcOrd="0" destOrd="0" parTransId="{CFECAE85-53EF-4F19-B1EB-F3A020AEE580}" sibTransId="{B6E283CC-291A-4FCF-9818-271776CBAE31}"/>
    <dgm:cxn modelId="{CBF245C8-DD7C-4651-8FD1-4F1361164017}" type="presOf" srcId="{AD398835-AC93-4D92-93CC-9B7047C0EEE8}" destId="{FE184029-AC1A-4B57-B54D-12CBEDBE45D2}" srcOrd="0" destOrd="0" presId="urn:microsoft.com/office/officeart/2005/8/layout/hList1"/>
    <dgm:cxn modelId="{242D37EB-846F-446D-B023-D7295ED147A2}" type="presOf" srcId="{FB323698-B003-495E-82E7-13260989EF56}" destId="{4FB265C2-270A-4E31-A98B-7EC09FE82DF7}" srcOrd="0" destOrd="0" presId="urn:microsoft.com/office/officeart/2005/8/layout/hList1"/>
    <dgm:cxn modelId="{E94D46F8-57D4-4A7F-9461-334EEC491429}" srcId="{2F86CFBE-7382-4B3E-81C5-8C5239F051E0}" destId="{F2A7F08C-73EF-47FB-A434-F3C22927DF87}" srcOrd="1" destOrd="0" parTransId="{D1394EFC-BD88-4C96-9F31-B095465F7E92}" sibTransId="{55B6E9E8-AB43-43DB-B3E0-5BB4E7231EA5}"/>
    <dgm:cxn modelId="{1FAD9EFF-6852-46AF-B5E4-39A5D6E4187F}" type="presOf" srcId="{D16D02E0-E7E2-4184-B37E-7EC023AB5CF2}" destId="{368A2864-F880-4237-8BD0-02BCC81879D5}" srcOrd="0" destOrd="0" presId="urn:microsoft.com/office/officeart/2005/8/layout/hList1"/>
    <dgm:cxn modelId="{3349D1BE-113F-4054-B761-D27CE8A76305}" type="presParOf" srcId="{FE184029-AC1A-4B57-B54D-12CBEDBE45D2}" destId="{A6F9E660-CB51-41AB-98C8-A6652CE9C79F}" srcOrd="0" destOrd="0" presId="urn:microsoft.com/office/officeart/2005/8/layout/hList1"/>
    <dgm:cxn modelId="{518EA77E-F192-4557-AC7A-95FDCFA47EC0}" type="presParOf" srcId="{A6F9E660-CB51-41AB-98C8-A6652CE9C79F}" destId="{A3E340C2-82C9-45E8-BC9C-AA19E2661712}" srcOrd="0" destOrd="0" presId="urn:microsoft.com/office/officeart/2005/8/layout/hList1"/>
    <dgm:cxn modelId="{053A7D3B-2860-40C8-8B7E-89B4FEE61655}" type="presParOf" srcId="{A6F9E660-CB51-41AB-98C8-A6652CE9C79F}" destId="{368A2864-F880-4237-8BD0-02BCC81879D5}" srcOrd="1" destOrd="0" presId="urn:microsoft.com/office/officeart/2005/8/layout/hList1"/>
    <dgm:cxn modelId="{B4D3DEF3-ADEB-4AF2-B861-980BAF28A7ED}" type="presParOf" srcId="{FE184029-AC1A-4B57-B54D-12CBEDBE45D2}" destId="{BDA273B3-1136-423F-85D0-9DA8158231E9}" srcOrd="1" destOrd="0" presId="urn:microsoft.com/office/officeart/2005/8/layout/hList1"/>
    <dgm:cxn modelId="{88E3FBE7-5E7E-4454-B78F-2B148C47E357}" type="presParOf" srcId="{FE184029-AC1A-4B57-B54D-12CBEDBE45D2}" destId="{967C2D06-734C-44FF-93E2-60C824281623}" srcOrd="2" destOrd="0" presId="urn:microsoft.com/office/officeart/2005/8/layout/hList1"/>
    <dgm:cxn modelId="{3D23B700-3AC9-46EA-B6E9-841574EE44A4}" type="presParOf" srcId="{967C2D06-734C-44FF-93E2-60C824281623}" destId="{4FB265C2-270A-4E31-A98B-7EC09FE82DF7}" srcOrd="0" destOrd="0" presId="urn:microsoft.com/office/officeart/2005/8/layout/hList1"/>
    <dgm:cxn modelId="{9150DECF-EB69-424D-8006-9B9451A3635E}" type="presParOf" srcId="{967C2D06-734C-44FF-93E2-60C824281623}" destId="{946F9508-3D66-4BED-B353-393FEDA3C2B3}" srcOrd="1" destOrd="0" presId="urn:microsoft.com/office/officeart/2005/8/layout/hList1"/>
    <dgm:cxn modelId="{C629F7AD-F194-4E22-8DD3-5FE7C3B4CFE8}" type="presParOf" srcId="{FE184029-AC1A-4B57-B54D-12CBEDBE45D2}" destId="{6B90902B-50FD-466A-A134-E72DD8B77B13}" srcOrd="3" destOrd="0" presId="urn:microsoft.com/office/officeart/2005/8/layout/hList1"/>
    <dgm:cxn modelId="{5362530F-1864-4B1A-A448-5CA3DA094301}" type="presParOf" srcId="{FE184029-AC1A-4B57-B54D-12CBEDBE45D2}" destId="{EDE61B04-7CE2-4A9D-9C14-7CC9D1413FC3}" srcOrd="4" destOrd="0" presId="urn:microsoft.com/office/officeart/2005/8/layout/hList1"/>
    <dgm:cxn modelId="{E1EAA85F-A95F-457C-BECC-1CADA8F14BE1}" type="presParOf" srcId="{EDE61B04-7CE2-4A9D-9C14-7CC9D1413FC3}" destId="{6DA8395A-04E5-4C24-A325-1166F855357A}" srcOrd="0" destOrd="0" presId="urn:microsoft.com/office/officeart/2005/8/layout/hList1"/>
    <dgm:cxn modelId="{3AD3FF24-0473-4307-ACEE-F16DD0D4ECD5}" type="presParOf" srcId="{EDE61B04-7CE2-4A9D-9C14-7CC9D1413FC3}" destId="{9DD5C3BB-3CE2-4923-A57E-0339B7505D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340C2-82C9-45E8-BC9C-AA19E2661712}">
      <dsp:nvSpPr>
        <dsp:cNvPr id="0" name=""/>
        <dsp:cNvSpPr/>
      </dsp:nvSpPr>
      <dsp:spPr>
        <a:xfrm>
          <a:off x="2806" y="586650"/>
          <a:ext cx="2735871" cy="10538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Content </a:t>
          </a:r>
          <a:r>
            <a:rPr lang="fr-FR" sz="2900" kern="1200" err="1"/>
            <a:t>loss</a:t>
          </a:r>
          <a:endParaRPr lang="fr-FR" sz="2900" kern="1200"/>
        </a:p>
      </dsp:txBody>
      <dsp:txXfrm>
        <a:off x="2806" y="586650"/>
        <a:ext cx="2735871" cy="1053856"/>
      </dsp:txXfrm>
    </dsp:sp>
    <dsp:sp modelId="{368A2864-F880-4237-8BD0-02BCC81879D5}">
      <dsp:nvSpPr>
        <dsp:cNvPr id="0" name=""/>
        <dsp:cNvSpPr/>
      </dsp:nvSpPr>
      <dsp:spPr>
        <a:xfrm>
          <a:off x="0" y="1557384"/>
          <a:ext cx="2735871" cy="29814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Classique, ressemble au MSE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Différence en entre l’image de contenu et l’image générée</a:t>
          </a:r>
        </a:p>
      </dsp:txBody>
      <dsp:txXfrm>
        <a:off x="0" y="1557384"/>
        <a:ext cx="2735871" cy="2981456"/>
      </dsp:txXfrm>
    </dsp:sp>
    <dsp:sp modelId="{4FB265C2-270A-4E31-A98B-7EC09FE82DF7}">
      <dsp:nvSpPr>
        <dsp:cNvPr id="0" name=""/>
        <dsp:cNvSpPr/>
      </dsp:nvSpPr>
      <dsp:spPr>
        <a:xfrm>
          <a:off x="3121699" y="586650"/>
          <a:ext cx="2735871" cy="10538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Style </a:t>
          </a:r>
          <a:r>
            <a:rPr lang="fr-FR" sz="2900" kern="1200" err="1"/>
            <a:t>loss</a:t>
          </a:r>
          <a:endParaRPr lang="fr-FR" sz="2900" kern="1200"/>
        </a:p>
      </dsp:txBody>
      <dsp:txXfrm>
        <a:off x="3121699" y="586650"/>
        <a:ext cx="2735871" cy="1053856"/>
      </dsp:txXfrm>
    </dsp:sp>
    <dsp:sp modelId="{946F9508-3D66-4BED-B353-393FEDA3C2B3}">
      <dsp:nvSpPr>
        <dsp:cNvPr id="0" name=""/>
        <dsp:cNvSpPr/>
      </dsp:nvSpPr>
      <dsp:spPr>
        <a:xfrm>
          <a:off x="3121699" y="1640507"/>
          <a:ext cx="2735871" cy="29814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Transformation en Matrice de gram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Différence entre la matrice de gram de style et la matrice de gram de l’image générée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2300" kern="1200"/>
        </a:p>
      </dsp:txBody>
      <dsp:txXfrm>
        <a:off x="3121699" y="1640507"/>
        <a:ext cx="2735871" cy="2981456"/>
      </dsp:txXfrm>
    </dsp:sp>
    <dsp:sp modelId="{6DA8395A-04E5-4C24-A325-1166F855357A}">
      <dsp:nvSpPr>
        <dsp:cNvPr id="0" name=""/>
        <dsp:cNvSpPr/>
      </dsp:nvSpPr>
      <dsp:spPr>
        <a:xfrm>
          <a:off x="6240592" y="586650"/>
          <a:ext cx="2735871" cy="105385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/>
            <a:t>Total variation </a:t>
          </a:r>
          <a:r>
            <a:rPr lang="fr-FR" sz="2900" kern="1200" err="1"/>
            <a:t>loss</a:t>
          </a:r>
          <a:endParaRPr lang="fr-FR" sz="2900" kern="1200"/>
        </a:p>
      </dsp:txBody>
      <dsp:txXfrm>
        <a:off x="6240592" y="586650"/>
        <a:ext cx="2735871" cy="1053856"/>
      </dsp:txXfrm>
    </dsp:sp>
    <dsp:sp modelId="{9DD5C3BB-3CE2-4923-A57E-0339B7505D40}">
      <dsp:nvSpPr>
        <dsp:cNvPr id="0" name=""/>
        <dsp:cNvSpPr/>
      </dsp:nvSpPr>
      <dsp:spPr>
        <a:xfrm>
          <a:off x="6240592" y="1640507"/>
          <a:ext cx="2735871" cy="29814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Réduire les bruits à hautes fréquences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Calcul la différence entre un pixel et ses voisins</a:t>
          </a:r>
        </a:p>
      </dsp:txBody>
      <dsp:txXfrm>
        <a:off x="6240592" y="1640507"/>
        <a:ext cx="2735871" cy="2981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FC9196C-15D7-408F-B537-D0BA287A38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3777CC-0FFC-494F-B4D7-CCAE0C8888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9340D-7EAC-480E-B128-BE38F47CAE61}" type="datetimeFigureOut">
              <a:rPr lang="fr-FR" smtClean="0"/>
              <a:t>05/11/2021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BEB79F-99F9-43B4-847E-06ADD263EC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08B89E-2A73-4225-B772-D0C042444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57135-F3E7-49FD-9B28-9765430449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8475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2E0EE-DC1C-47BF-A069-3A6CA02004BB}" type="datetimeFigureOut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7BFE4-EFC8-44A8-A699-488038DBB26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672498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71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331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00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53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01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/>
              <a:t>La matrice de Gram est la matrice du produit scalaire de chaque vecteur par eux même (transposés).  But : Si deux </a:t>
            </a:r>
            <a:r>
              <a:rPr lang="fr-FR" err="1"/>
              <a:t>features</a:t>
            </a:r>
            <a:r>
              <a:rPr lang="fr-FR"/>
              <a:t> sont très proches, alors sa valeur sera large et donc une plus grande </a:t>
            </a:r>
            <a:r>
              <a:rPr lang="fr-FR" err="1"/>
              <a:t>loss</a:t>
            </a:r>
            <a:r>
              <a:rPr lang="fr-FR"/>
              <a:t>. En résumé : ne pas faire de </a:t>
            </a:r>
            <a:r>
              <a:rPr lang="fr-FR" err="1"/>
              <a:t>transfer</a:t>
            </a:r>
            <a:r>
              <a:rPr lang="fr-FR"/>
              <a:t> si les </a:t>
            </a:r>
            <a:r>
              <a:rPr lang="fr-FR" err="1"/>
              <a:t>features</a:t>
            </a:r>
            <a:r>
              <a:rPr lang="fr-FR"/>
              <a:t> sont semblables. 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Dans un premier temps, prenons l'exemple d'une sortie de la fonction </a:t>
            </a:r>
            <a:r>
              <a:rPr lang="fr-FR" b="0" i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extract_features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de la taille suivante :</a:t>
            </a:r>
          </a:p>
          <a:p>
            <a:pPr algn="l"/>
            <a:r>
              <a:rPr lang="fr-FR" b="0" i="0" u="none" strike="noStrike">
                <a:effectLst/>
                <a:latin typeface="MathJax_Math-italic"/>
              </a:rPr>
              <a:t>C</a:t>
            </a:r>
            <a:r>
              <a:rPr lang="fr-FR"/>
              <a:t> channels, une hauteur </a:t>
            </a:r>
            <a:r>
              <a:rPr lang="fr-FR" b="0" i="0" u="none" strike="noStrike">
                <a:effectLst/>
                <a:latin typeface="MathJax_Math-italic"/>
              </a:rPr>
              <a:t>H</a:t>
            </a:r>
            <a:r>
              <a:rPr lang="fr-FR"/>
              <a:t> et une largeur </a:t>
            </a:r>
            <a:r>
              <a:rPr lang="fr-FR" b="0" i="0" u="none" strike="noStrike" err="1">
                <a:effectLst/>
                <a:latin typeface="MathJax_Math-italic"/>
              </a:rPr>
              <a:t>L</a:t>
            </a:r>
            <a:r>
              <a:rPr lang="fr-FR" b="0" i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on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peut transformer cette matrice en une nouvelle matrice de taille (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th-italic"/>
              </a:rPr>
              <a:t>C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th-italic"/>
              </a:rPr>
              <a:t>H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*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th-italic"/>
              </a:rPr>
              <a:t>L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). C'est à dire une matrice avec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th-italic"/>
              </a:rPr>
              <a:t>C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lignes et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th-italic"/>
              </a:rPr>
              <a:t>H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*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th-italic"/>
              </a:rPr>
              <a:t>L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colonnes.</a:t>
            </a:r>
          </a:p>
          <a:p>
            <a:pPr algn="l"/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Par exemple pour une matrice de 3 channels chaque ligne de la matrice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-bold"/>
              </a:rPr>
              <a:t>x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"/>
              </a:rPr>
              <a:t>1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-bold"/>
              </a:rPr>
              <a:t>x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"/>
              </a:rPr>
              <a:t>2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et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-bold"/>
              </a:rPr>
              <a:t>x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"/>
              </a:rPr>
              <a:t>3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représentent un </a:t>
            </a:r>
            <a:r>
              <a:rPr lang="fr-FR" b="0" i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channel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La matrice de Gram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-bold"/>
              </a:rPr>
              <a:t>XX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"/>
              </a:rPr>
              <a:t>⊤∈</a:t>
            </a:r>
            <a:r>
              <a:rPr lang="fr-FR" b="0" i="0" u="none" strike="noStrike" err="1">
                <a:solidFill>
                  <a:srgbClr val="D5D5D5"/>
                </a:solidFill>
                <a:effectLst/>
                <a:latin typeface="MathJax_AMS"/>
              </a:rPr>
              <a:t>R</a:t>
            </a:r>
            <a:r>
              <a:rPr lang="fr-FR" b="0" i="0" u="none" strike="noStrike" err="1">
                <a:solidFill>
                  <a:srgbClr val="D5D5D5"/>
                </a:solidFill>
                <a:effectLst/>
                <a:latin typeface="MathJax_Math-italic"/>
              </a:rPr>
              <a:t>c</a:t>
            </a:r>
            <a:r>
              <a:rPr lang="fr-FR" b="0" i="0" u="none" strike="noStrike" err="1">
                <a:solidFill>
                  <a:srgbClr val="D5D5D5"/>
                </a:solidFill>
                <a:effectLst/>
                <a:latin typeface="MathJax_Main"/>
              </a:rPr>
              <a:t>×</a:t>
            </a:r>
            <a:r>
              <a:rPr lang="fr-FR" b="0" i="0" u="none" strike="noStrike" err="1">
                <a:solidFill>
                  <a:srgbClr val="D5D5D5"/>
                </a:solidFill>
                <a:effectLst/>
                <a:latin typeface="MathJax_Math-italic"/>
              </a:rPr>
              <a:t>c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 est le produit matricielle de X par sa transposée 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-bold"/>
              </a:rPr>
              <a:t>X</a:t>
            </a:r>
            <a:r>
              <a:rPr lang="fr-FR" b="0" i="0" u="none" strike="noStrike">
                <a:solidFill>
                  <a:srgbClr val="D5D5D5"/>
                </a:solidFill>
                <a:effectLst/>
                <a:latin typeface="MathJax_Main"/>
              </a:rPr>
              <a:t>⊤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. Elle représente la </a:t>
            </a:r>
            <a:r>
              <a:rPr lang="fr-FR" b="0" i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correlation</a:t>
            </a:r>
            <a:r>
              <a:rPr lang="fr-FR" b="0" i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entre les différents channels.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136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23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7BFE4-EFC8-44A8-A699-488038DBB26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8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rtlCol="0" anchor="b">
            <a:normAutofit/>
          </a:bodyPr>
          <a:lstStyle>
            <a:lvl1pPr algn="l"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 rtlCol="0"/>
          <a:lstStyle/>
          <a:p>
            <a:pPr rtl="0"/>
            <a:fld id="{B7897EB4-6132-4D9B-A5A3-9A5C7F723CD6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a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751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81727" y="941439"/>
            <a:ext cx="10821840" cy="3478161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516715"/>
            <a:ext cx="10820400" cy="701969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42317E-FE6E-4200-9A03-529552903C28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223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9133"/>
            <a:ext cx="10130516" cy="99906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49DDD35-269C-4BB4-B741-BDD3C247DB09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1873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24467" y="753533"/>
            <a:ext cx="10151533" cy="2604495"/>
          </a:xfrm>
        </p:spPr>
        <p:txBody>
          <a:bodyPr rtlCol="0" anchor="ctr"/>
          <a:lstStyle>
            <a:lvl1pPr algn="l">
              <a:defRPr sz="32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a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303865" y="3365556"/>
            <a:ext cx="9592736" cy="4444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959862"/>
            <a:ext cx="10151533" cy="679871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B215B57D-33A6-4F15-9021-5D55C633ABBA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Zone de texte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Zone de texte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3661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467" y="3648315"/>
            <a:ext cx="10144654" cy="99988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C8BAA006-67B3-4258-9E46-A80646C53ADB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66832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2895600" y="761999"/>
            <a:ext cx="8610599" cy="1303867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7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685800" y="2202080"/>
            <a:ext cx="3456432" cy="617320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685799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368800" y="2201333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366858" y="2904067"/>
            <a:ext cx="3456432" cy="331461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 4"/>
          <p:cNvSpPr>
            <a:spLocks noGrp="1"/>
          </p:cNvSpPr>
          <p:nvPr>
            <p:ph type="body" sz="quarter" idx="13" hasCustomPrompt="1"/>
          </p:nvPr>
        </p:nvSpPr>
        <p:spPr>
          <a:xfrm>
            <a:off x="8051800" y="2192866"/>
            <a:ext cx="3456432" cy="626534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8051801" y="2904565"/>
            <a:ext cx="3456432" cy="331413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0C23CC-BE2A-462D-A626-183D910957E4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27523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9" name="Espace réservé au texte 2"/>
          <p:cNvSpPr>
            <a:spLocks noGrp="1"/>
          </p:cNvSpPr>
          <p:nvPr>
            <p:ph type="body" idx="1" hasCustomPrompt="1"/>
          </p:nvPr>
        </p:nvSpPr>
        <p:spPr>
          <a:xfrm>
            <a:off x="688618" y="4191000"/>
            <a:ext cx="3451582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688618" y="4873764"/>
            <a:ext cx="3451582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374263" y="4191000"/>
            <a:ext cx="3448935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374264" y="4873763"/>
            <a:ext cx="344893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8049731" y="4191000"/>
            <a:ext cx="3456469" cy="682765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8049731" y="4873761"/>
            <a:ext cx="3452445" cy="1344921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02827F-D1B1-4423-9A99-715896483FA5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4256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2194559"/>
            <a:ext cx="10820400" cy="4024125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BE966C-56D8-46F8-926F-27FCDAEDD6E9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31089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 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4466" y="745067"/>
            <a:ext cx="8204201" cy="3903133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9657138E-B01F-4AD7-9147-8F39A2F0345D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3866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pPr rtl="0"/>
            <a:fld id="{B7897EB4-6132-4D9B-A5A3-9A5C7F723CD6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8520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CFCBC5-9D64-4D30-B21D-DD2D536AA4AA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7838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CFCBC5-9D64-4D30-B21D-DD2D536AA4AA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40092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5725863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3721038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FE4B3A-605C-45EE-935B-C88EF524DF3C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86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7977123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635A11-D225-411E-BECC-9528A0296F03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52257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51D3F1-8F1C-4B11-95C1-A628C3D649F1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0729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E17CA7-6DE7-4FA0-84CB-6BD569E804CA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88396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42317E-FE6E-4200-9A03-529552903C28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508048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949DDD35-269C-4BB4-B741-BDD3C247DB09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803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B215B57D-33A6-4F15-9021-5D55C633ABBA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370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24467" y="3641725"/>
            <a:ext cx="10490200" cy="955675"/>
          </a:xfrm>
        </p:spPr>
        <p:txBody>
          <a:bodyPr rtlCol="0"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fld id="{32A73CDA-C7E7-4D90-B870-5DA868ACD9E5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57381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39865810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048819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79132927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EBE966C-56D8-46F8-926F-27FCDAEDD6E9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913624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pPr rtl="0"/>
            <a:fld id="{9657138E-B01F-4AD7-9147-8F39A2F0345D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5431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85800" y="2194559"/>
            <a:ext cx="5334000" cy="40241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194559"/>
            <a:ext cx="5334000" cy="40241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07CB90-0122-4113-969A-B30CDA799ECC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3326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4409" y="2183802"/>
            <a:ext cx="5079991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85800" y="3132666"/>
            <a:ext cx="5311775" cy="308601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183802"/>
            <a:ext cx="5105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132666"/>
            <a:ext cx="5334000" cy="308601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FE4B3A-605C-45EE-935B-C88EF524DF3C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810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2BF378-4768-4D6B-A2A1-F846177E7074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9557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635A11-D225-411E-BECC-9528A0296F03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214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995582" y="746759"/>
            <a:ext cx="6510618" cy="5471925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411480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51D3F1-8F1C-4B11-95C1-A628C3D649F1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115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rtlCol="0" anchor="b"/>
          <a:lstStyle>
            <a:lvl1pPr algn="l"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861238" y="751241"/>
            <a:ext cx="3644962" cy="5467443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124199"/>
            <a:ext cx="6873240" cy="3094485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E17CA7-6DE7-4FA0-84CB-6BD569E804CA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3900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a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572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6F4A0D-489D-4C3B-B7FE-CBD4B8577FAE}" type="datetime1">
              <a:rPr lang="fr-FR" noProof="0" smtClean="0"/>
              <a:t>05/11/2021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636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imane-C/StyleTransf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style-transfer-front.herokuapp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10.12742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8" name="Image 7" descr="Fleur">
            <a:extLst>
              <a:ext uri="{FF2B5EF4-FFF2-40B4-BE49-F238E27FC236}">
                <a16:creationId xmlns:a16="http://schemas.microsoft.com/office/drawing/2014/main" id="{3F803F0C-D1ED-48FB-B5CD-1F2FC0FF7C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7" r="15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</p:pic>
      <p:pic>
        <p:nvPicPr>
          <p:cNvPr id="42" name="Image 41">
            <a:extLst>
              <a:ext uri="{FF2B5EF4-FFF2-40B4-BE49-F238E27FC236}">
                <a16:creationId xmlns:a16="http://schemas.microsoft.com/office/drawing/2014/main" id="{23FF3D86-2916-4F9F-9752-304810CF5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4" name="Image 43">
            <a:extLst>
              <a:ext uri="{FF2B5EF4-FFF2-40B4-BE49-F238E27FC236}">
                <a16:creationId xmlns:a16="http://schemas.microsoft.com/office/drawing/2014/main" id="{AB048875-14D1-4CC7-8AC3-7ABC73AAA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612" y="2013198"/>
            <a:ext cx="9448800" cy="1825096"/>
          </a:xfrm>
          <a:prstGeom prst="parallelogram">
            <a:avLst>
              <a:gd name="adj" fmla="val 99234"/>
            </a:avLst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fr-FR" sz="5400"/>
              <a:t>Style </a:t>
            </a:r>
            <a:r>
              <a:rPr lang="fr-FR" sz="5400" err="1"/>
              <a:t>transfer</a:t>
            </a:r>
            <a:endParaRPr lang="fr-FR" sz="54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17364" y="4923571"/>
            <a:ext cx="9448800" cy="1753174"/>
          </a:xfrm>
          <a:prstGeom prst="rect">
            <a:avLst/>
          </a:prstGeom>
        </p:spPr>
        <p:txBody>
          <a:bodyPr lIns="0" rIns="0" rtlCol="0">
            <a:normAutofit/>
          </a:bodyPr>
          <a:lstStyle/>
          <a:p>
            <a:pPr marL="1544638" rtl="0"/>
            <a:r>
              <a:rPr lang="fr-FR" noProof="1"/>
              <a:t>Jean-Charles Coudon</a:t>
            </a:r>
          </a:p>
          <a:p>
            <a:pPr marL="1544638" rtl="0"/>
            <a:r>
              <a:rPr lang="fr-FR" noProof="1"/>
              <a:t>Imane Choukhi</a:t>
            </a:r>
          </a:p>
          <a:p>
            <a:pPr marL="1544638" rtl="0"/>
            <a:r>
              <a:rPr lang="fr-FR" noProof="1"/>
              <a:t>Alexis Soltysiak</a:t>
            </a:r>
          </a:p>
          <a:p>
            <a:pPr marL="1544638" rtl="0"/>
            <a:r>
              <a:rPr lang="fr-FR" noProof="1"/>
              <a:t>Antoine Heseque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FBB321-576A-482D-B60E-0F93CD235BB7}"/>
              </a:ext>
            </a:extLst>
          </p:cNvPr>
          <p:cNvSpPr txBox="1"/>
          <p:nvPr/>
        </p:nvSpPr>
        <p:spPr>
          <a:xfrm>
            <a:off x="7921658" y="5154910"/>
            <a:ext cx="394036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dirty="0">
                <a:hlinkClick r:id="rId7"/>
              </a:rPr>
              <a:t>GitHub</a:t>
            </a:r>
            <a:endParaRPr lang="fr-FR" dirty="0"/>
          </a:p>
          <a:p>
            <a:pPr algn="r"/>
            <a:r>
              <a:rPr lang="fr-FR" u="sng" dirty="0"/>
              <a:t>https://github.com/imane-C/StyleTransfer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87EA35-7626-42DB-B759-EC4C281E1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7939" y="301488"/>
            <a:ext cx="3588027" cy="821635"/>
          </a:xfrm>
        </p:spPr>
        <p:txBody>
          <a:bodyPr/>
          <a:lstStyle/>
          <a:p>
            <a:r>
              <a:rPr lang="fr-FR" dirty="0"/>
              <a:t>Entraînement</a:t>
            </a:r>
          </a:p>
        </p:txBody>
      </p:sp>
      <p:pic>
        <p:nvPicPr>
          <p:cNvPr id="5" name="Picture 2" descr="img">
            <a:extLst>
              <a:ext uri="{FF2B5EF4-FFF2-40B4-BE49-F238E27FC236}">
                <a16:creationId xmlns:a16="http://schemas.microsoft.com/office/drawing/2014/main" id="{D9148C9B-5D5C-4A38-85A8-963C037A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" y="1896032"/>
            <a:ext cx="6745428" cy="4152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0A941CE-C925-449D-9A3F-D39FA50291B3}"/>
              </a:ext>
            </a:extLst>
          </p:cNvPr>
          <p:cNvSpPr txBox="1"/>
          <p:nvPr/>
        </p:nvSpPr>
        <p:spPr>
          <a:xfrm>
            <a:off x="7782339" y="1736869"/>
            <a:ext cx="358802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fr-FR"/>
              <a:t>Initialisation de l’image cible avec l’image de contenu</a:t>
            </a:r>
          </a:p>
          <a:p>
            <a:pPr marL="342900" indent="-342900">
              <a:buAutoNum type="arabicPeriod"/>
            </a:pPr>
            <a:endParaRPr lang="fr-FR"/>
          </a:p>
          <a:p>
            <a:pPr marL="342900" indent="-342900">
              <a:buAutoNum type="arabicPeriod"/>
            </a:pPr>
            <a:r>
              <a:rPr lang="fr-FR"/>
              <a:t>Mise des gradients à zéro</a:t>
            </a:r>
          </a:p>
          <a:p>
            <a:pPr marL="342900" indent="-342900">
              <a:buAutoNum type="arabicPeriod"/>
            </a:pPr>
            <a:endParaRPr lang="fr-FR"/>
          </a:p>
          <a:p>
            <a:pPr marL="342900" indent="-342900">
              <a:buAutoNum type="arabicPeriod"/>
            </a:pPr>
            <a:r>
              <a:rPr lang="fr-FR"/>
              <a:t>Extraction les </a:t>
            </a:r>
            <a:r>
              <a:rPr lang="fr-FR" err="1"/>
              <a:t>features</a:t>
            </a:r>
            <a:r>
              <a:rPr lang="fr-FR"/>
              <a:t> de l’image générée</a:t>
            </a:r>
          </a:p>
          <a:p>
            <a:pPr marL="342900" indent="-342900">
              <a:buAutoNum type="arabicPeriod"/>
            </a:pPr>
            <a:endParaRPr lang="fr-FR"/>
          </a:p>
          <a:p>
            <a:pPr marL="342900" indent="-342900">
              <a:buAutoNum type="arabicPeriod"/>
            </a:pPr>
            <a:r>
              <a:rPr lang="fr-FR"/>
              <a:t>Calcul des </a:t>
            </a:r>
            <a:r>
              <a:rPr lang="fr-FR" err="1"/>
              <a:t>loss</a:t>
            </a:r>
            <a:endParaRPr lang="fr-FR"/>
          </a:p>
          <a:p>
            <a:pPr marL="342900" indent="-342900">
              <a:buAutoNum type="arabicPeriod"/>
            </a:pPr>
            <a:endParaRPr lang="fr-FR"/>
          </a:p>
          <a:p>
            <a:pPr marL="342900" indent="-342900">
              <a:buAutoNum type="arabicPeriod"/>
            </a:pPr>
            <a:r>
              <a:rPr lang="fr-FR"/>
              <a:t>Back propagation</a:t>
            </a:r>
          </a:p>
          <a:p>
            <a:pPr marL="342900" indent="-342900">
              <a:buAutoNum type="arabicPeriod"/>
            </a:pPr>
            <a:endParaRPr lang="fr-FR"/>
          </a:p>
          <a:p>
            <a:pPr marL="342900" indent="-342900">
              <a:buAutoNum type="arabicPeriod"/>
            </a:pPr>
            <a:r>
              <a:rPr lang="fr-FR"/>
              <a:t>Affichage de l’évolution des </a:t>
            </a:r>
            <a:r>
              <a:rPr lang="fr-FR" err="1"/>
              <a:t>loss</a:t>
            </a:r>
            <a:r>
              <a:rPr lang="fr-FR"/>
              <a:t> et de l’image</a:t>
            </a:r>
          </a:p>
        </p:txBody>
      </p:sp>
    </p:spTree>
    <p:extLst>
      <p:ext uri="{BB962C8B-B14F-4D97-AF65-F5344CB8AC3E}">
        <p14:creationId xmlns:p14="http://schemas.microsoft.com/office/powerpoint/2010/main" val="136749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0" y="158120"/>
            <a:ext cx="2894860" cy="1293028"/>
          </a:xfrm>
        </p:spPr>
        <p:txBody>
          <a:bodyPr rtlCol="0">
            <a:normAutofit/>
          </a:bodyPr>
          <a:lstStyle/>
          <a:p>
            <a:pPr algn="l" rtl="0"/>
            <a:r>
              <a:rPr lang="fr-FR" b="1" dirty="0"/>
              <a:t>Démo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D0189B-3AF3-404D-804F-87203BDA6B5A}"/>
              </a:ext>
            </a:extLst>
          </p:cNvPr>
          <p:cNvSpPr txBox="1"/>
          <p:nvPr/>
        </p:nvSpPr>
        <p:spPr>
          <a:xfrm>
            <a:off x="6793354" y="5608172"/>
            <a:ext cx="3275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>
                <a:hlinkClick r:id="rId3"/>
              </a:rPr>
              <a:t>Style Transfert Generator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7C26867-6C88-4F2F-927D-00BAA2197AD8}"/>
              </a:ext>
            </a:extLst>
          </p:cNvPr>
          <p:cNvSpPr txBox="1"/>
          <p:nvPr/>
        </p:nvSpPr>
        <p:spPr>
          <a:xfrm>
            <a:off x="6959229" y="1113125"/>
            <a:ext cx="4777303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fr-FR"/>
              <a:t>Objectif</a:t>
            </a:r>
          </a:p>
          <a:p>
            <a:pPr marL="285750" indent="-285750" algn="just">
              <a:buFont typeface="Arial"/>
              <a:buChar char="•"/>
            </a:pPr>
            <a:r>
              <a:rPr lang="fr-FR"/>
              <a:t>automatiser le processus</a:t>
            </a:r>
          </a:p>
          <a:p>
            <a:pPr marL="285750" indent="-285750" algn="just">
              <a:buFont typeface="Arial"/>
              <a:buChar char="•"/>
            </a:pPr>
            <a:r>
              <a:rPr lang="fr-FR"/>
              <a:t>avoir une sortie plus rapidement</a:t>
            </a:r>
          </a:p>
          <a:p>
            <a:pPr marL="285750" indent="-285750" algn="just">
              <a:buFont typeface="Arial"/>
              <a:buChar char="•"/>
            </a:pPr>
            <a:endParaRPr lang="fr-FR"/>
          </a:p>
          <a:p>
            <a:pPr marL="285750" indent="-285750" algn="just">
              <a:buFont typeface="Arial"/>
              <a:buChar char="•"/>
            </a:pPr>
            <a:endParaRPr lang="fr-FR"/>
          </a:p>
          <a:p>
            <a:pPr marL="285750" indent="-285750" algn="just">
              <a:buFont typeface="Arial"/>
              <a:buChar char="•"/>
            </a:pPr>
            <a:endParaRPr lang="fr-FR"/>
          </a:p>
          <a:p>
            <a:pPr algn="just"/>
            <a:r>
              <a:rPr lang="fr-FR"/>
              <a:t>Entrées</a:t>
            </a:r>
          </a:p>
          <a:p>
            <a:pPr marL="285750" indent="-285750" algn="just">
              <a:buFont typeface="Arial"/>
              <a:buChar char="•"/>
            </a:pPr>
            <a:r>
              <a:rPr lang="fr-FR"/>
              <a:t>URL d'images au format jpg, jpeg </a:t>
            </a:r>
          </a:p>
          <a:p>
            <a:pPr algn="just"/>
            <a:r>
              <a:rPr lang="fr-FR"/>
              <a:t>     ou png</a:t>
            </a:r>
          </a:p>
          <a:p>
            <a:pPr marL="285750" indent="-285750" algn="just">
              <a:buFont typeface="Arial"/>
              <a:buChar char="•"/>
            </a:pPr>
            <a:endParaRPr lang="fr-FR"/>
          </a:p>
          <a:p>
            <a:pPr algn="just"/>
            <a:r>
              <a:rPr lang="fr-FR"/>
              <a:t>Sortie </a:t>
            </a:r>
          </a:p>
          <a:p>
            <a:pPr marL="285750" indent="-285750" algn="just">
              <a:buFont typeface="Arial"/>
              <a:buChar char="•"/>
            </a:pPr>
            <a:r>
              <a:rPr lang="fr-FR"/>
              <a:t>Image stylisée téléchargeable </a:t>
            </a:r>
          </a:p>
          <a:p>
            <a:pPr algn="just"/>
            <a:r>
              <a:rPr lang="fr-FR"/>
              <a:t>     au format png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7" name="Image 7" descr="Une image contenant canapé, intérieur, reptile, lézard&#10;&#10;Description générée automatiquement">
            <a:extLst>
              <a:ext uri="{FF2B5EF4-FFF2-40B4-BE49-F238E27FC236}">
                <a16:creationId xmlns:a16="http://schemas.microsoft.com/office/drawing/2014/main" id="{AD16382A-6C7E-4B39-8151-26B18601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5" y="2948676"/>
            <a:ext cx="2302526" cy="1448822"/>
          </a:xfrm>
          <a:prstGeom prst="rect">
            <a:avLst/>
          </a:prstGeom>
        </p:spPr>
      </p:pic>
      <p:pic>
        <p:nvPicPr>
          <p:cNvPr id="8" name="Image 8" descr="Une image contenant plante, cactus, extérieur, palmier&#10;&#10;Description générée automatiquement">
            <a:extLst>
              <a:ext uri="{FF2B5EF4-FFF2-40B4-BE49-F238E27FC236}">
                <a16:creationId xmlns:a16="http://schemas.microsoft.com/office/drawing/2014/main" id="{715D5EB4-5E0F-48EE-A870-B30994F03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6" y="4386009"/>
            <a:ext cx="2302526" cy="2319888"/>
          </a:xfrm>
          <a:prstGeom prst="rect">
            <a:avLst/>
          </a:prstGeom>
        </p:spPr>
      </p:pic>
      <p:pic>
        <p:nvPicPr>
          <p:cNvPr id="9" name="Image 9" descr="Une image contenant très coloré, peinture&#10;&#10;Description générée automatiquement">
            <a:extLst>
              <a:ext uri="{FF2B5EF4-FFF2-40B4-BE49-F238E27FC236}">
                <a16:creationId xmlns:a16="http://schemas.microsoft.com/office/drawing/2014/main" id="{76AC8572-E111-491A-9ACB-6464E951B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367" y="4062027"/>
            <a:ext cx="2577947" cy="2563899"/>
          </a:xfrm>
          <a:prstGeom prst="rect">
            <a:avLst/>
          </a:prstGeom>
        </p:spPr>
      </p:pic>
      <p:pic>
        <p:nvPicPr>
          <p:cNvPr id="10" name="Image 10" descr="Une image contenant très coloré, peinture&#10;&#10;Description générée automatiquement">
            <a:extLst>
              <a:ext uri="{FF2B5EF4-FFF2-40B4-BE49-F238E27FC236}">
                <a16:creationId xmlns:a16="http://schemas.microsoft.com/office/drawing/2014/main" id="{DC486BEA-4DE7-4118-86EF-23C0CC0A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366" y="1451971"/>
            <a:ext cx="2577947" cy="2615264"/>
          </a:xfrm>
          <a:prstGeom prst="rect">
            <a:avLst/>
          </a:prstGeom>
        </p:spPr>
      </p:pic>
      <p:pic>
        <p:nvPicPr>
          <p:cNvPr id="11" name="Image 11" descr="Une image contenant très coloré, peint, décoré, peinture&#10;&#10;Description générée automatiquement">
            <a:extLst>
              <a:ext uri="{FF2B5EF4-FFF2-40B4-BE49-F238E27FC236}">
                <a16:creationId xmlns:a16="http://schemas.microsoft.com/office/drawing/2014/main" id="{C493AF0F-82E3-43E4-ACB3-63A3E46B6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86" y="1448658"/>
            <a:ext cx="2302526" cy="1538564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E2E2AC13-2B26-4872-9325-C8052D948E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6508" y="1205149"/>
            <a:ext cx="773503" cy="744749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8E6F4952-E41B-4B7F-BB31-36FBF2740C74}"/>
              </a:ext>
            </a:extLst>
          </p:cNvPr>
          <p:cNvSpPr/>
          <p:nvPr/>
        </p:nvSpPr>
        <p:spPr>
          <a:xfrm>
            <a:off x="6089356" y="2815439"/>
            <a:ext cx="605929" cy="2570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95667625-CDC7-48EB-9B80-A1A7044AC826}"/>
              </a:ext>
            </a:extLst>
          </p:cNvPr>
          <p:cNvSpPr/>
          <p:nvPr/>
        </p:nvSpPr>
        <p:spPr>
          <a:xfrm rot="10800000">
            <a:off x="6089355" y="3880402"/>
            <a:ext cx="605929" cy="25706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Parenthèse ouvrante 11">
            <a:extLst>
              <a:ext uri="{FF2B5EF4-FFF2-40B4-BE49-F238E27FC236}">
                <a16:creationId xmlns:a16="http://schemas.microsoft.com/office/drawing/2014/main" id="{BF298391-BF09-4C1E-9D03-4306053E4A41}"/>
              </a:ext>
            </a:extLst>
          </p:cNvPr>
          <p:cNvSpPr/>
          <p:nvPr/>
        </p:nvSpPr>
        <p:spPr>
          <a:xfrm>
            <a:off x="6547148" y="5607815"/>
            <a:ext cx="183615" cy="358047"/>
          </a:xfrm>
          <a:prstGeom prst="leftBracke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Parenthèse ouvrante 15">
            <a:extLst>
              <a:ext uri="{FF2B5EF4-FFF2-40B4-BE49-F238E27FC236}">
                <a16:creationId xmlns:a16="http://schemas.microsoft.com/office/drawing/2014/main" id="{3BC8349C-23CE-4E13-9695-1C4D5E45074B}"/>
              </a:ext>
            </a:extLst>
          </p:cNvPr>
          <p:cNvSpPr/>
          <p:nvPr/>
        </p:nvSpPr>
        <p:spPr>
          <a:xfrm rot="10800000">
            <a:off x="9705316" y="5607815"/>
            <a:ext cx="183615" cy="358047"/>
          </a:xfrm>
          <a:prstGeom prst="leftBracke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832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DFE70-3AF5-4FB8-8F14-B32B70D8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25" y="167124"/>
            <a:ext cx="7251901" cy="1075268"/>
          </a:xfrm>
        </p:spPr>
        <p:txBody>
          <a:bodyPr/>
          <a:lstStyle/>
          <a:p>
            <a:r>
              <a:rPr lang="fr-FR" dirty="0"/>
              <a:t>Conclusion et ouverture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919ECAB-89B0-4BBC-B57D-6E37F9C4E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367" y="2676754"/>
            <a:ext cx="10621266" cy="150449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fr-FR" sz="3300" dirty="0"/>
              <a:t>Peut-on appliquer du transfert de style sur du texte ?</a:t>
            </a:r>
          </a:p>
          <a:p>
            <a:pPr algn="ctr"/>
            <a:endParaRPr lang="fr-FR" sz="2000" dirty="0"/>
          </a:p>
          <a:p>
            <a:pPr algn="ctr"/>
            <a:r>
              <a:rPr lang="fr-FR" sz="2600" dirty="0">
                <a:hlinkClick r:id="rId2"/>
              </a:rPr>
              <a:t>Voir l'article</a:t>
            </a:r>
            <a:endParaRPr lang="fr-FR" sz="2600" dirty="0"/>
          </a:p>
          <a:p>
            <a:pPr algn="ctr"/>
            <a:r>
              <a:rPr lang="fr-FR" sz="2600" dirty="0"/>
              <a:t>adresse : https://arxiv.org/abs/2010.12742</a:t>
            </a:r>
          </a:p>
          <a:p>
            <a:pPr algn="ctr"/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26277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6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Image 18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7" name="Image 6" descr="Feuilles en tant que dessin crayon">
            <a:extLst>
              <a:ext uri="{FF2B5EF4-FFF2-40B4-BE49-F238E27FC236}">
                <a16:creationId xmlns:a16="http://schemas.microsoft.com/office/drawing/2014/main" id="{57D7C723-A9F3-4A7E-B1AE-E6A0CCF40F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3881" r="3" b="42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8EE035-F12D-47A1-BB66-DD1E996E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7173"/>
            <a:ext cx="9448800" cy="2602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rtl="0"/>
            <a:r>
              <a:rPr lang="fr-FR" sz="6000" b="1" dirty="0"/>
              <a:t>Merci</a:t>
            </a:r>
            <a:br>
              <a:rPr lang="fr-FR" sz="6000" b="1" dirty="0"/>
            </a:br>
            <a:r>
              <a:rPr lang="fr-FR" b="1" dirty="0">
                <a:latin typeface="Candara Light" panose="020E0502030303020204" pitchFamily="34" charset="0"/>
              </a:rPr>
              <a:t>Des questions ?</a:t>
            </a:r>
            <a:endParaRPr lang="fr-FR" sz="6000" b="1" dirty="0">
              <a:latin typeface="Candara Light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89D075-4EA6-40D0-BB6B-4475DB08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478960-5058-4411-B2E3-038A05817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6406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/>
              <a:t>Qu’est-ce</a:t>
            </a:r>
            <a:r>
              <a:rPr lang="fr-FR" dirty="0"/>
              <a:t> que le style transfert ?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Les données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Preprocessing</a:t>
            </a:r>
            <a:r>
              <a:rPr lang="fr-FR" dirty="0"/>
              <a:t> et </a:t>
            </a:r>
            <a:r>
              <a:rPr lang="fr-FR" dirty="0" err="1"/>
              <a:t>postprocessing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 modèle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Extraction des </a:t>
            </a:r>
            <a:r>
              <a:rPr lang="fr-FR" dirty="0" err="1"/>
              <a:t>features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Les </a:t>
            </a:r>
            <a:r>
              <a:rPr lang="fr-FR" dirty="0" err="1"/>
              <a:t>loss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L’entrainement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La démo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74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085FD1-965D-4283-9406-8871587C5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08D17D-D5A0-4C32-BF02-863DBA93B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BCEBF8-2425-4766-8DDA-A3BD0D6D3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C495923-0C66-4E82-B42C-CE15578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679" y="125857"/>
            <a:ext cx="362101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 err="1"/>
              <a:t>Qu’est</a:t>
            </a:r>
            <a:r>
              <a:rPr lang="en-US" sz="4800" dirty="0"/>
              <a:t> </a:t>
            </a:r>
            <a:r>
              <a:rPr lang="en-US" sz="4800" dirty="0" err="1"/>
              <a:t>ce</a:t>
            </a:r>
            <a:r>
              <a:rPr lang="en-US" sz="4800" dirty="0"/>
              <a:t> que le style transfer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A6EF2-94D4-4D7B-996A-A26904309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6AFB967-97DB-42D3-BB49-B711F361C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6"/>
          <a:stretch/>
        </p:blipFill>
        <p:spPr>
          <a:xfrm>
            <a:off x="7925490" y="4375150"/>
            <a:ext cx="4266509" cy="2482850"/>
          </a:xfrm>
          <a:prstGeom prst="rect">
            <a:avLst/>
          </a:prstGeom>
        </p:spPr>
      </p:pic>
      <p:pic>
        <p:nvPicPr>
          <p:cNvPr id="5" name="Picture 4" descr="Une image contenant objet d’extérieur, flou&#10;&#10;Description générée automatiquement">
            <a:extLst>
              <a:ext uri="{FF2B5EF4-FFF2-40B4-BE49-F238E27FC236}">
                <a16:creationId xmlns:a16="http://schemas.microsoft.com/office/drawing/2014/main" id="{F77D5C37-9BA1-4CA4-B814-E05216993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r="1962" b="1"/>
          <a:stretch/>
        </p:blipFill>
        <p:spPr bwMode="auto">
          <a:xfrm>
            <a:off x="890395" y="2555099"/>
            <a:ext cx="5986655" cy="422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rd research flight feathers">
            <a:extLst>
              <a:ext uri="{FF2B5EF4-FFF2-40B4-BE49-F238E27FC236}">
                <a16:creationId xmlns:a16="http://schemas.microsoft.com/office/drawing/2014/main" id="{B85CB935-2E19-485B-B264-9A5410A25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689"/>
          <a:stretch/>
        </p:blipFill>
        <p:spPr bwMode="auto">
          <a:xfrm>
            <a:off x="-2" y="168719"/>
            <a:ext cx="403946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DFF8061-FFB0-48C0-B0E6-EA96F8A647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664" r="-1" b="17133"/>
          <a:stretch/>
        </p:blipFill>
        <p:spPr>
          <a:xfrm>
            <a:off x="4233221" y="125857"/>
            <a:ext cx="3254778" cy="23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9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A8D49-581B-4060-A0F0-4A56019D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0"/>
            <a:ext cx="9063566" cy="955676"/>
          </a:xfrm>
        </p:spPr>
        <p:txBody>
          <a:bodyPr/>
          <a:lstStyle/>
          <a:p>
            <a:pPr algn="l"/>
            <a:r>
              <a:rPr lang="fr-FR" dirty="0"/>
              <a:t>Les données</a:t>
            </a:r>
          </a:p>
        </p:txBody>
      </p:sp>
      <p:pic>
        <p:nvPicPr>
          <p:cNvPr id="1026" name="Picture 2" descr="bird research flight feathers">
            <a:extLst>
              <a:ext uri="{FF2B5EF4-FFF2-40B4-BE49-F238E27FC236}">
                <a16:creationId xmlns:a16="http://schemas.microsoft.com/office/drawing/2014/main" id="{EA0953CD-1554-4660-A10E-55BA8AFD0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76" y="1781060"/>
            <a:ext cx="2082236" cy="138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6D742A1-72F2-4B14-991E-8C05E265C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55" y="1680811"/>
            <a:ext cx="1492999" cy="14644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22BCBE0-6A4F-4EBF-9E8A-9B3E1E9B939B}"/>
              </a:ext>
            </a:extLst>
          </p:cNvPr>
          <p:cNvSpPr txBox="1"/>
          <p:nvPr/>
        </p:nvSpPr>
        <p:spPr>
          <a:xfrm>
            <a:off x="1262291" y="1291152"/>
            <a:ext cx="30450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Des images de contenu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5842CE-CE0C-4C1E-8168-2012D2DF81CA}"/>
              </a:ext>
            </a:extLst>
          </p:cNvPr>
          <p:cNvSpPr txBox="1"/>
          <p:nvPr/>
        </p:nvSpPr>
        <p:spPr>
          <a:xfrm>
            <a:off x="7272293" y="1244873"/>
            <a:ext cx="30450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Des images de style</a:t>
            </a:r>
          </a:p>
        </p:txBody>
      </p:sp>
      <p:pic>
        <p:nvPicPr>
          <p:cNvPr id="4" name="Image 3" descr="Une image contenant extérieur, arbre, plante, nature&#10;&#10;Description générée automatiquement">
            <a:extLst>
              <a:ext uri="{FF2B5EF4-FFF2-40B4-BE49-F238E27FC236}">
                <a16:creationId xmlns:a16="http://schemas.microsoft.com/office/drawing/2014/main" id="{5B960A9F-A0D4-49A8-819B-325D3CABD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988" y="1750230"/>
            <a:ext cx="1890859" cy="1418145"/>
          </a:xfrm>
          <a:prstGeom prst="rect">
            <a:avLst/>
          </a:prstGeom>
        </p:spPr>
      </p:pic>
      <p:pic>
        <p:nvPicPr>
          <p:cNvPr id="8" name="Image 7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A0092501-B8AF-40DE-BFBB-1B59C83DF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57" y="3288951"/>
            <a:ext cx="2083055" cy="1387315"/>
          </a:xfrm>
          <a:prstGeom prst="rect">
            <a:avLst/>
          </a:prstGeom>
        </p:spPr>
      </p:pic>
      <p:pic>
        <p:nvPicPr>
          <p:cNvPr id="11" name="Image 10" descr="Une image contenant texte, bâtiment, extérieur, route&#10;&#10;Description générée automatiquement">
            <a:extLst>
              <a:ext uri="{FF2B5EF4-FFF2-40B4-BE49-F238E27FC236}">
                <a16:creationId xmlns:a16="http://schemas.microsoft.com/office/drawing/2014/main" id="{35F0381E-9D08-4C46-B1AE-723F641C1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988" y="3288951"/>
            <a:ext cx="1890859" cy="13873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799F162-C8F1-4785-8375-58C0CC04F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5017" y="1703951"/>
            <a:ext cx="1464424" cy="14644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688A090-0A5D-44FA-8DD9-6B2556E4E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604" y="1725903"/>
            <a:ext cx="1464424" cy="145738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F522E2C-372C-49C9-8C07-298ED4B8D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4855" y="3348085"/>
            <a:ext cx="1492999" cy="14786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07A0E92-C6D7-4B19-8AF8-E4C35197B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6186" y="3348085"/>
            <a:ext cx="1457419" cy="147864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33EA054-E75C-40B9-A24A-1489352DCA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503"/>
          <a:stretch/>
        </p:blipFill>
        <p:spPr>
          <a:xfrm>
            <a:off x="9622649" y="3348085"/>
            <a:ext cx="1458379" cy="145738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F83B99E-3179-4913-A99F-B69736834421}"/>
              </a:ext>
            </a:extLst>
          </p:cNvPr>
          <p:cNvSpPr txBox="1"/>
          <p:nvPr/>
        </p:nvSpPr>
        <p:spPr>
          <a:xfrm>
            <a:off x="2362810" y="5105183"/>
            <a:ext cx="7466380" cy="92333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qualité et la quantité des données importe peu car nous utilisons un réseau de neurones pré-entrainé sur la base de données </a:t>
            </a:r>
            <a:r>
              <a:rPr lang="fr-FR" dirty="0" err="1"/>
              <a:t>ImageNet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5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A1B667-1542-4631-929E-714A41E9E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359BA665-866B-4988-8C5D-0B272F82B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05"/>
          <a:stretch/>
        </p:blipFill>
        <p:spPr>
          <a:xfrm>
            <a:off x="0" y="4767552"/>
            <a:ext cx="12192000" cy="209044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1" y="329105"/>
            <a:ext cx="11368750" cy="1293028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3200" b="1" dirty="0" err="1"/>
              <a:t>Preprocessing</a:t>
            </a:r>
            <a:r>
              <a:rPr lang="fr-FR" sz="3200" b="1" dirty="0"/>
              <a:t> et </a:t>
            </a:r>
            <a:r>
              <a:rPr lang="fr-FR" sz="3200" b="1" dirty="0" err="1"/>
              <a:t>postprocessing</a:t>
            </a:r>
            <a:endParaRPr lang="fr-FR" sz="3200" b="1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A84876-C6EF-49AA-A460-2C793D82D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75" y="1909959"/>
            <a:ext cx="4880499" cy="3336227"/>
          </a:xfrm>
          <a:solidFill>
            <a:schemeClr val="accent5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u="sng" dirty="0"/>
              <a:t>Pipeline de </a:t>
            </a:r>
            <a:r>
              <a:rPr lang="fr-FR" u="sng" dirty="0" err="1"/>
              <a:t>preprocessing</a:t>
            </a:r>
            <a:endParaRPr lang="fr-FR" u="sng" dirty="0"/>
          </a:p>
          <a:p>
            <a:r>
              <a:rPr lang="fr-FR" dirty="0"/>
              <a:t>Redimensionner l’image à la taille souhaitée</a:t>
            </a:r>
          </a:p>
          <a:p>
            <a:r>
              <a:rPr lang="fr-FR" dirty="0"/>
              <a:t>Transformer les données de l’image en </a:t>
            </a:r>
            <a:r>
              <a:rPr lang="fr-FR" dirty="0" err="1"/>
              <a:t>Tensor</a:t>
            </a:r>
            <a:endParaRPr lang="fr-FR" dirty="0"/>
          </a:p>
          <a:p>
            <a:r>
              <a:rPr lang="fr-FR" dirty="0"/>
              <a:t>Normaliser les channels RGB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À la sortie, ajout d’une dimension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FDD033C7-F6C5-471B-91E1-7EEAE83FC382}"/>
              </a:ext>
            </a:extLst>
          </p:cNvPr>
          <p:cNvSpPr txBox="1">
            <a:spLocks/>
          </p:cNvSpPr>
          <p:nvPr/>
        </p:nvSpPr>
        <p:spPr>
          <a:xfrm>
            <a:off x="6986530" y="2139476"/>
            <a:ext cx="4880499" cy="2572991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u="sng" dirty="0" err="1"/>
              <a:t>Postprocessing</a:t>
            </a:r>
            <a:endParaRPr lang="fr-FR" u="sng" dirty="0"/>
          </a:p>
          <a:p>
            <a:r>
              <a:rPr lang="fr-FR" dirty="0"/>
              <a:t>Restaurer les valeurs des pixels avant normalisation</a:t>
            </a:r>
          </a:p>
          <a:p>
            <a:r>
              <a:rPr lang="fr-FR" dirty="0"/>
              <a:t>Remplacer chaque valeur de pixel &lt; 0 ou &gt;1 par 0 ou 1</a:t>
            </a:r>
          </a:p>
          <a:p>
            <a:r>
              <a:rPr lang="fr-FR" dirty="0"/>
              <a:t>Convertir l’image en image PIL</a:t>
            </a:r>
          </a:p>
          <a:p>
            <a:endParaRPr lang="fr-FR" dirty="0"/>
          </a:p>
        </p:txBody>
      </p:sp>
      <p:pic>
        <p:nvPicPr>
          <p:cNvPr id="7" name="Graphique 8" descr="Engrenages avec un remplissage uni">
            <a:extLst>
              <a:ext uri="{FF2B5EF4-FFF2-40B4-BE49-F238E27FC236}">
                <a16:creationId xmlns:a16="http://schemas.microsoft.com/office/drawing/2014/main" id="{C4A94059-5C01-4680-9543-8AA3A8BCF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1739" y="2834090"/>
            <a:ext cx="1327532" cy="13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78" y="335673"/>
            <a:ext cx="2894860" cy="1293028"/>
          </a:xfrm>
        </p:spPr>
        <p:txBody>
          <a:bodyPr rtlCol="0">
            <a:normAutofit/>
          </a:bodyPr>
          <a:lstStyle/>
          <a:p>
            <a:pPr rtl="0"/>
            <a:r>
              <a:rPr lang="fr-FR" b="1" dirty="0"/>
              <a:t>Le modèle</a:t>
            </a:r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AE6FF955-9A68-4E8F-9D23-117BC10F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78" y="1657906"/>
            <a:ext cx="8181975" cy="45243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B52373E-BEF4-4DFB-889F-93889140F223}"/>
              </a:ext>
            </a:extLst>
          </p:cNvPr>
          <p:cNvSpPr txBox="1"/>
          <p:nvPr/>
        </p:nvSpPr>
        <p:spPr>
          <a:xfrm>
            <a:off x="8715375" y="1781175"/>
            <a:ext cx="3162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Extraction des </a:t>
            </a:r>
            <a:r>
              <a:rPr lang="fr-FR" b="1" err="1"/>
              <a:t>features</a:t>
            </a:r>
            <a:r>
              <a:rPr lang="fr-FR" b="1"/>
              <a:t> des images via VGG19, un réseau de neurones convolutif pré-entrainé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3 fonctions de </a:t>
            </a:r>
            <a:r>
              <a:rPr lang="fr-FR" b="1" err="1"/>
              <a:t>loss</a:t>
            </a:r>
            <a:r>
              <a:rPr lang="fr-FR" b="1"/>
              <a:t> différentes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Entrées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/>
              <a:t>Image de contenu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/>
              <a:t>Image de style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Sortie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/>
              <a:t>Image générée</a:t>
            </a:r>
          </a:p>
        </p:txBody>
      </p:sp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90" y="158120"/>
            <a:ext cx="2894860" cy="1293028"/>
          </a:xfrm>
        </p:spPr>
        <p:txBody>
          <a:bodyPr rtlCol="0">
            <a:normAutofit/>
          </a:bodyPr>
          <a:lstStyle/>
          <a:p>
            <a:pPr algn="l" rtl="0"/>
            <a:r>
              <a:rPr lang="fr-FR" b="1" dirty="0"/>
              <a:t>VGG19</a:t>
            </a:r>
          </a:p>
        </p:txBody>
      </p:sp>
      <p:pic>
        <p:nvPicPr>
          <p:cNvPr id="2050" name="Picture 2" descr="VGG et Transfer Learning - datacorner par Benoit Cayla">
            <a:extLst>
              <a:ext uri="{FF2B5EF4-FFF2-40B4-BE49-F238E27FC236}">
                <a16:creationId xmlns:a16="http://schemas.microsoft.com/office/drawing/2014/main" id="{81688C4F-8DC5-4B0B-BF83-8AD15723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9" y="2695478"/>
            <a:ext cx="6375738" cy="3748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109BC87-9581-40A8-9A2F-8CE31E02B37D}"/>
              </a:ext>
            </a:extLst>
          </p:cNvPr>
          <p:cNvSpPr txBox="1"/>
          <p:nvPr/>
        </p:nvSpPr>
        <p:spPr>
          <a:xfrm>
            <a:off x="7324725" y="302277"/>
            <a:ext cx="44100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/>
              <a:t>Chaque bloc est composé de:</a:t>
            </a:r>
          </a:p>
          <a:p>
            <a:pPr marL="285750" indent="-285750">
              <a:buFont typeface="Arial"/>
              <a:buChar char="•"/>
            </a:pPr>
            <a:endParaRPr lang="fr-FR"/>
          </a:p>
          <a:p>
            <a:pPr marL="285750" indent="-285750">
              <a:buFont typeface="Arial"/>
              <a:buChar char="•"/>
            </a:pP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C60B749-1D84-4CF3-BE37-332B30FF4D20}"/>
              </a:ext>
            </a:extLst>
          </p:cNvPr>
          <p:cNvSpPr txBox="1"/>
          <p:nvPr/>
        </p:nvSpPr>
        <p:spPr>
          <a:xfrm>
            <a:off x="7131928" y="4057191"/>
            <a:ext cx="428154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/>
          </a:p>
          <a:p>
            <a:r>
              <a:rPr lang="fr-FR" sz="1600"/>
              <a:t>Les couches qui nous intéressent :</a:t>
            </a:r>
          </a:p>
          <a:p>
            <a:endParaRPr lang="fr-F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Plus on extrait les </a:t>
            </a:r>
            <a:r>
              <a:rPr lang="fr-FR" sz="1600" err="1"/>
              <a:t>features</a:t>
            </a:r>
            <a:r>
              <a:rPr lang="fr-FR" sz="1600"/>
              <a:t> proches de la couche d'entrée, plus on capture des </a:t>
            </a:r>
            <a:r>
              <a:rPr lang="fr-FR" sz="1600" err="1"/>
              <a:t>features</a:t>
            </a:r>
            <a:r>
              <a:rPr lang="fr-FR" sz="1600"/>
              <a:t> détaillées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Plus on s'éloigne de la couche d'entrée, plus on capte les informations globales de l'image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6B65E0B-4731-4FF5-AC0D-CB6784938282}"/>
              </a:ext>
            </a:extLst>
          </p:cNvPr>
          <p:cNvSpPr txBox="1"/>
          <p:nvPr/>
        </p:nvSpPr>
        <p:spPr>
          <a:xfrm>
            <a:off x="1079653" y="1364255"/>
            <a:ext cx="54423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Réseau convolutif de 19 couches entrainées sur plus d’un million d’images d’</a:t>
            </a:r>
            <a:r>
              <a:rPr lang="fr-FR" dirty="0" err="1"/>
              <a:t>ImageNet</a:t>
            </a:r>
            <a:endParaRPr lang="fr-FR" dirty="0"/>
          </a:p>
          <a:p>
            <a:endParaRPr lang="fr-FR" dirty="0">
              <a:ea typeface="+mn-lt"/>
              <a:cs typeface="+mn-lt"/>
            </a:endParaRPr>
          </a:p>
          <a:p>
            <a:r>
              <a:rPr lang="fr-FR" dirty="0">
                <a:ea typeface="+mn-lt"/>
                <a:cs typeface="+mn-lt"/>
              </a:rPr>
              <a:t>Enchainement de « blocs » de convolution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6993D7C0-3C1F-4868-99A6-98D67958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111" y="2695519"/>
            <a:ext cx="1595610" cy="10912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D41ACC7-87E0-49D9-9819-CAC3C8289E87}"/>
              </a:ext>
            </a:extLst>
          </p:cNvPr>
          <p:cNvSpPr txBox="1"/>
          <p:nvPr/>
        </p:nvSpPr>
        <p:spPr>
          <a:xfrm>
            <a:off x="8672111" y="3824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Max pooling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76228A-9203-41E4-9C16-F8D9A79AB454}"/>
              </a:ext>
            </a:extLst>
          </p:cNvPr>
          <p:cNvSpPr txBox="1"/>
          <p:nvPr/>
        </p:nvSpPr>
        <p:spPr>
          <a:xfrm>
            <a:off x="10223653" y="2236424"/>
            <a:ext cx="1063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ReLU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3887B9C3-D50D-4DB8-97F8-FFDE3D101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387" y="854740"/>
            <a:ext cx="1607086" cy="13655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F54704B-A121-40F2-908F-FD5FDA3F2537}"/>
              </a:ext>
            </a:extLst>
          </p:cNvPr>
          <p:cNvSpPr txBox="1"/>
          <p:nvPr/>
        </p:nvSpPr>
        <p:spPr>
          <a:xfrm>
            <a:off x="7239918" y="22364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Convolution 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5284F063-2E28-4735-97FC-83022F374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761" y="873647"/>
            <a:ext cx="1972020" cy="13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4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314" y="329570"/>
            <a:ext cx="7349786" cy="1293028"/>
          </a:xfrm>
        </p:spPr>
        <p:txBody>
          <a:bodyPr rtlCol="0">
            <a:normAutofit/>
          </a:bodyPr>
          <a:lstStyle/>
          <a:p>
            <a:pPr algn="l" rtl="0"/>
            <a:r>
              <a:rPr lang="fr-FR" b="1" dirty="0"/>
              <a:t>Extraction des </a:t>
            </a:r>
            <a:r>
              <a:rPr lang="fr-FR" b="1" dirty="0" err="1"/>
              <a:t>features</a:t>
            </a:r>
            <a:endParaRPr lang="fr-FR" b="1" dirty="0"/>
          </a:p>
        </p:txBody>
      </p:sp>
      <p:pic>
        <p:nvPicPr>
          <p:cNvPr id="5" name="Picture 2" descr="img">
            <a:extLst>
              <a:ext uri="{FF2B5EF4-FFF2-40B4-BE49-F238E27FC236}">
                <a16:creationId xmlns:a16="http://schemas.microsoft.com/office/drawing/2014/main" id="{1D54A145-3EB3-4335-A029-2B350EA69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4" y="1896032"/>
            <a:ext cx="6745428" cy="4152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E4F3812-D8EB-4C20-90B5-49A5C3146487}"/>
              </a:ext>
            </a:extLst>
          </p:cNvPr>
          <p:cNvSpPr txBox="1"/>
          <p:nvPr/>
        </p:nvSpPr>
        <p:spPr>
          <a:xfrm>
            <a:off x="7457029" y="1762125"/>
            <a:ext cx="4096796" cy="50874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Extraction des </a:t>
            </a:r>
            <a:r>
              <a:rPr lang="fr-FR" err="1"/>
              <a:t>features</a:t>
            </a:r>
            <a:r>
              <a:rPr lang="fr-FR"/>
              <a:t> des images de contenu et de style une seule fois</a:t>
            </a:r>
          </a:p>
          <a:p>
            <a:endParaRPr lang="fr-FR"/>
          </a:p>
          <a:p>
            <a:pPr marL="285750" indent="-285750">
              <a:buFont typeface="Arial"/>
              <a:buChar char="•"/>
            </a:pPr>
            <a:r>
              <a:rPr lang="fr-FR"/>
              <a:t>Extraction des </a:t>
            </a:r>
            <a:r>
              <a:rPr lang="fr-FR" err="1"/>
              <a:t>features</a:t>
            </a:r>
            <a:r>
              <a:rPr lang="fr-FR"/>
              <a:t> de l’image générée à chaque </a:t>
            </a:r>
            <a:r>
              <a:rPr lang="fr-FR" err="1"/>
              <a:t>epoch</a:t>
            </a:r>
            <a:r>
              <a:rPr lang="fr-FR"/>
              <a:t>.</a:t>
            </a:r>
          </a:p>
          <a:p>
            <a:endParaRPr lang="fr-FR"/>
          </a:p>
          <a:p>
            <a:pPr marL="285750" indent="-285750">
              <a:buFont typeface="Arial"/>
              <a:buChar char="•"/>
            </a:pPr>
            <a:r>
              <a:rPr lang="fr-FR"/>
              <a:t>Extraction des </a:t>
            </a:r>
            <a:r>
              <a:rPr lang="fr-FR" err="1"/>
              <a:t>features</a:t>
            </a:r>
            <a:r>
              <a:rPr lang="fr-FR"/>
              <a:t> de style à 5 niveaux de profondeur du réseau VGG19</a:t>
            </a:r>
          </a:p>
          <a:p>
            <a:endParaRPr lang="fr-FR"/>
          </a:p>
          <a:p>
            <a:pPr marL="285750" indent="-285750">
              <a:buFont typeface="Arial"/>
              <a:buChar char="•"/>
            </a:pPr>
            <a:r>
              <a:rPr lang="fr-FR"/>
              <a:t>Extraction des </a:t>
            </a:r>
            <a:r>
              <a:rPr lang="fr-FR" err="1"/>
              <a:t>features</a:t>
            </a:r>
            <a:r>
              <a:rPr lang="fr-FR"/>
              <a:t> de contenu à un niveau (assez profond)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1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151F0-A96E-44F2-B974-05EF879E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57" y="125768"/>
            <a:ext cx="3735280" cy="764549"/>
          </a:xfrm>
        </p:spPr>
        <p:txBody>
          <a:bodyPr/>
          <a:lstStyle/>
          <a:p>
            <a:pPr algn="l"/>
            <a:r>
              <a:rPr lang="fr-FR"/>
              <a:t>Les </a:t>
            </a:r>
            <a:r>
              <a:rPr lang="fr-FR" err="1"/>
              <a:t>loss</a:t>
            </a:r>
            <a:endParaRPr lang="fr-FR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48F60DF6-29CB-4DDA-9188-E30B06A46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542630"/>
              </p:ext>
            </p:extLst>
          </p:nvPr>
        </p:nvGraphicFramePr>
        <p:xfrm>
          <a:off x="1413677" y="453641"/>
          <a:ext cx="8979270" cy="520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72787164-CDEA-401C-B159-F07E5E7738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6899" y="5699509"/>
            <a:ext cx="3600450" cy="704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0410F4-5E87-4BE5-9FDC-B2E7C6CB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53" y="5390490"/>
            <a:ext cx="4434973" cy="132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5741F36-660E-41D5-A5A2-02B96B7E7DB9}"/>
              </a:ext>
            </a:extLst>
          </p:cNvPr>
          <p:cNvCxnSpPr>
            <a:endCxn id="1026" idx="0"/>
          </p:cNvCxnSpPr>
          <p:nvPr/>
        </p:nvCxnSpPr>
        <p:spPr>
          <a:xfrm flipH="1">
            <a:off x="4016540" y="4760843"/>
            <a:ext cx="1549373" cy="629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4E28DDD-A033-4FC3-BA5B-2D89580C95F6}"/>
              </a:ext>
            </a:extLst>
          </p:cNvPr>
          <p:cNvCxnSpPr>
            <a:cxnSpLocks/>
          </p:cNvCxnSpPr>
          <p:nvPr/>
        </p:nvCxnSpPr>
        <p:spPr>
          <a:xfrm>
            <a:off x="9054548" y="4760843"/>
            <a:ext cx="82576" cy="9014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9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Traînée de Condensation&#10;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027E203A275045BE566F8888E7F993" ma:contentTypeVersion="2" ma:contentTypeDescription="Create a new document." ma:contentTypeScope="" ma:versionID="8967aa7bbb95fc56a6b9f67ac9bba19e">
  <xsd:schema xmlns:xsd="http://www.w3.org/2001/XMLSchema" xmlns:xs="http://www.w3.org/2001/XMLSchema" xmlns:p="http://schemas.microsoft.com/office/2006/metadata/properties" xmlns:ns2="f85006ec-8d4f-455c-8ccc-8d4df54b48dc" targetNamespace="http://schemas.microsoft.com/office/2006/metadata/properties" ma:root="true" ma:fieldsID="e93001f45890aef6f9ceb86ac0a60edf" ns2:_="">
    <xsd:import namespace="f85006ec-8d4f-455c-8ccc-8d4df54b48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5006ec-8d4f-455c-8ccc-8d4df54b48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4D13B6B-426A-43A0-88FD-6436B673255A}">
  <ds:schemaRefs>
    <ds:schemaRef ds:uri="f85006ec-8d4f-455c-8ccc-8d4df54b48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776B320-E975-4049-B758-D52F391461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11068-54FB-4183-BE8D-9A5F0DE062B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0</TotalTime>
  <Words>622</Words>
  <Application>Microsoft Office PowerPoint</Application>
  <PresentationFormat>Grand écran</PresentationFormat>
  <Paragraphs>122</Paragraphs>
  <Slides>13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Candara Light</vt:lpstr>
      <vt:lpstr>Century Gothic</vt:lpstr>
      <vt:lpstr>MathJax_AMS</vt:lpstr>
      <vt:lpstr>MathJax_Main</vt:lpstr>
      <vt:lpstr>MathJax_Main-bold</vt:lpstr>
      <vt:lpstr>MathJax_Math-italic</vt:lpstr>
      <vt:lpstr>Roboto</vt:lpstr>
      <vt:lpstr>Wingdings</vt:lpstr>
      <vt:lpstr>Traînée de Condensation
</vt:lpstr>
      <vt:lpstr>Traînée de condensation</vt:lpstr>
      <vt:lpstr>Style transfer</vt:lpstr>
      <vt:lpstr>Sommaire</vt:lpstr>
      <vt:lpstr>Qu’est ce que le style transfer ?</vt:lpstr>
      <vt:lpstr>Les données</vt:lpstr>
      <vt:lpstr>Preprocessing et postprocessing</vt:lpstr>
      <vt:lpstr>Le modèle</vt:lpstr>
      <vt:lpstr>VGG19</vt:lpstr>
      <vt:lpstr>Extraction des features</vt:lpstr>
      <vt:lpstr>Les loss</vt:lpstr>
      <vt:lpstr>Entraînement</vt:lpstr>
      <vt:lpstr>Démo</vt:lpstr>
      <vt:lpstr>Conclusion et ouverture</vt:lpstr>
      <vt:lpstr>Merci Des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</dc:title>
  <dc:creator>Jean-Charles COUDON</dc:creator>
  <cp:lastModifiedBy>Jean-Charles COUDON</cp:lastModifiedBy>
  <cp:revision>1</cp:revision>
  <dcterms:created xsi:type="dcterms:W3CDTF">2021-11-04T10:22:13Z</dcterms:created>
  <dcterms:modified xsi:type="dcterms:W3CDTF">2021-11-05T11:18:50Z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0x0101006F027E203A275045BE566F8888E7F993</vt:lpwstr>
  </property>
</Properties>
</file>